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0233600" cy="34747200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85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85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85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85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arna" initials="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95A4"/>
    <a:srgbClr val="8C162C"/>
    <a:srgbClr val="A0B6DD"/>
    <a:srgbClr val="EE8FE7"/>
    <a:srgbClr val="A1B7DE"/>
    <a:srgbClr val="B02D2D"/>
    <a:srgbClr val="78464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793" autoAdjust="0"/>
    <p:restoredTop sz="94013" autoAdjust="0"/>
  </p:normalViewPr>
  <p:slideViewPr>
    <p:cSldViewPr>
      <p:cViewPr>
        <p:scale>
          <a:sx n="37" d="100"/>
          <a:sy n="37" d="100"/>
        </p:scale>
        <p:origin x="-320" y="-136"/>
      </p:cViewPr>
      <p:guideLst>
        <p:guide orient="horz" pos="10944"/>
        <p:guide pos="12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-59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eleywhite:Dropbox:T4A%20DATA%20Entry:AAIDD%20Keeley:AAIDD%20Keeley%20Abstract%20Data%20%20cop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eleywhite:Dropbox:T4A%20DATA%20Entry:AAIDD%20Keeley:AAIDD%20Keeley%20Abstract%20Data%20%20cop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eleywhite:Dropbox:T4A%20DATA%20Entry:AAIDD%20Keeley:AAIDD%20Keeley%20Abstract%20Data%20%20cop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eleywhite:Dropbox:T4A%20DATA%20Entry:AAIDD%20Keeley:AAIDD%20Keeley%20Abstract%20Data%20%20cop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eleywhite:Dropbox:T4A%20DATA%20Entry:AAIDD%20Keeley:AAIDD%20Keeley%20Abstract%20Data%20%20cop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eleywhite:Dropbox:T4A%20DATA%20Entry:AAIDD%20Keeley:AAIDD%20Keeley%20Abstract%20Data%20%20cop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Pre-Skills Level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'POSTER w.out pilot'!$C$8</c:f>
              <c:strCache>
                <c:ptCount val="1"/>
                <c:pt idx="0">
                  <c:v>low skill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953735"/>
              </a:solidFill>
            </a:ln>
          </c:spPr>
          <c:invertIfNegative val="0"/>
          <c:cat>
            <c:strRef>
              <c:f>'POSTER w.out pilot'!$B$9:$B$14</c:f>
              <c:strCache>
                <c:ptCount val="6"/>
                <c:pt idx="0">
                  <c:v>Initiating</c:v>
                </c:pt>
                <c:pt idx="1">
                  <c:v>Listening</c:v>
                </c:pt>
                <c:pt idx="2">
                  <c:v>Perspective</c:v>
                </c:pt>
                <c:pt idx="3">
                  <c:v>Impression</c:v>
                </c:pt>
                <c:pt idx="4">
                  <c:v>Sarcasm</c:v>
                </c:pt>
                <c:pt idx="5">
                  <c:v>Non-verbal</c:v>
                </c:pt>
              </c:strCache>
            </c:strRef>
          </c:cat>
          <c:val>
            <c:numRef>
              <c:f>'POSTER w.out pilot'!$C$9:$C$14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3">
                  <c:v>2.0</c:v>
                </c:pt>
                <c:pt idx="4">
                  <c:v>2.0</c:v>
                </c:pt>
                <c:pt idx="5">
                  <c:v>3.0</c:v>
                </c:pt>
              </c:numCache>
            </c:numRef>
          </c:val>
        </c:ser>
        <c:ser>
          <c:idx val="1"/>
          <c:order val="1"/>
          <c:tx>
            <c:strRef>
              <c:f>'POSTER w.out pilot'!$D$8</c:f>
              <c:strCache>
                <c:ptCount val="1"/>
                <c:pt idx="0">
                  <c:v>med skill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c:spPr>
          <c:invertIfNegative val="0"/>
          <c:cat>
            <c:strRef>
              <c:f>'POSTER w.out pilot'!$B$9:$B$14</c:f>
              <c:strCache>
                <c:ptCount val="6"/>
                <c:pt idx="0">
                  <c:v>Initiating</c:v>
                </c:pt>
                <c:pt idx="1">
                  <c:v>Listening</c:v>
                </c:pt>
                <c:pt idx="2">
                  <c:v>Perspective</c:v>
                </c:pt>
                <c:pt idx="3">
                  <c:v>Impression</c:v>
                </c:pt>
                <c:pt idx="4">
                  <c:v>Sarcasm</c:v>
                </c:pt>
                <c:pt idx="5">
                  <c:v>Non-verbal</c:v>
                </c:pt>
              </c:strCache>
            </c:strRef>
          </c:cat>
          <c:val>
            <c:numRef>
              <c:f>'POSTER w.out pilot'!$D$9:$D$14</c:f>
              <c:numCache>
                <c:formatCode>General</c:formatCode>
                <c:ptCount val="6"/>
                <c:pt idx="0">
                  <c:v>5.0</c:v>
                </c:pt>
                <c:pt idx="1">
                  <c:v>1.0</c:v>
                </c:pt>
                <c:pt idx="2">
                  <c:v>6.0</c:v>
                </c:pt>
                <c:pt idx="3">
                  <c:v>6.0</c:v>
                </c:pt>
                <c:pt idx="4">
                  <c:v>4.0</c:v>
                </c:pt>
                <c:pt idx="5">
                  <c:v>3.0</c:v>
                </c:pt>
              </c:numCache>
            </c:numRef>
          </c:val>
        </c:ser>
        <c:ser>
          <c:idx val="2"/>
          <c:order val="2"/>
          <c:tx>
            <c:strRef>
              <c:f>'POSTER w.out pilot'!$E$8</c:f>
              <c:strCache>
                <c:ptCount val="1"/>
                <c:pt idx="0">
                  <c:v>high skill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rgbClr val="953735"/>
              </a:solidFill>
            </a:ln>
          </c:spPr>
          <c:invertIfNegative val="0"/>
          <c:cat>
            <c:strRef>
              <c:f>'POSTER w.out pilot'!$B$9:$B$14</c:f>
              <c:strCache>
                <c:ptCount val="6"/>
                <c:pt idx="0">
                  <c:v>Initiating</c:v>
                </c:pt>
                <c:pt idx="1">
                  <c:v>Listening</c:v>
                </c:pt>
                <c:pt idx="2">
                  <c:v>Perspective</c:v>
                </c:pt>
                <c:pt idx="3">
                  <c:v>Impression</c:v>
                </c:pt>
                <c:pt idx="4">
                  <c:v>Sarcasm</c:v>
                </c:pt>
                <c:pt idx="5">
                  <c:v>Non-verbal</c:v>
                </c:pt>
              </c:strCache>
            </c:strRef>
          </c:cat>
          <c:val>
            <c:numRef>
              <c:f>'POSTER w.out pilot'!$E$9:$E$14</c:f>
              <c:numCache>
                <c:formatCode>General</c:formatCode>
                <c:ptCount val="6"/>
                <c:pt idx="0">
                  <c:v>2.0</c:v>
                </c:pt>
                <c:pt idx="1">
                  <c:v>5.0</c:v>
                </c:pt>
                <c:pt idx="2">
                  <c:v>2.0</c:v>
                </c:pt>
                <c:pt idx="4">
                  <c:v>2.0</c:v>
                </c:pt>
                <c:pt idx="5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153912"/>
        <c:axId val="2079163304"/>
      </c:barChart>
      <c:catAx>
        <c:axId val="2079153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079163304"/>
        <c:crosses val="autoZero"/>
        <c:auto val="1"/>
        <c:lblAlgn val="ctr"/>
        <c:lblOffset val="100"/>
        <c:noMultiLvlLbl val="0"/>
      </c:catAx>
      <c:valAx>
        <c:axId val="2079163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791539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Post-Skills Level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'POSTER w.out pilot'!$R$8</c:f>
              <c:strCache>
                <c:ptCount val="1"/>
                <c:pt idx="0">
                  <c:v>low skill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953735"/>
              </a:solidFill>
            </a:ln>
          </c:spPr>
          <c:invertIfNegative val="0"/>
          <c:cat>
            <c:strRef>
              <c:f>'POSTER w.out pilot'!$Q$9:$Q$14</c:f>
              <c:strCache>
                <c:ptCount val="6"/>
                <c:pt idx="0">
                  <c:v>Initiating</c:v>
                </c:pt>
                <c:pt idx="1">
                  <c:v>Listening</c:v>
                </c:pt>
                <c:pt idx="2">
                  <c:v>Perspective</c:v>
                </c:pt>
                <c:pt idx="3">
                  <c:v>Impression</c:v>
                </c:pt>
                <c:pt idx="4">
                  <c:v>Sarcasm</c:v>
                </c:pt>
                <c:pt idx="5">
                  <c:v>Non-verbal</c:v>
                </c:pt>
              </c:strCache>
            </c:strRef>
          </c:cat>
          <c:val>
            <c:numRef>
              <c:f>'POSTER w.out pilot'!$R$9:$R$14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tx>
            <c:strRef>
              <c:f>'POSTER w.out pilot'!$S$8</c:f>
              <c:strCache>
                <c:ptCount val="1"/>
                <c:pt idx="0">
                  <c:v>med skill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953735"/>
              </a:solidFill>
            </a:ln>
          </c:spPr>
          <c:invertIfNegative val="0"/>
          <c:cat>
            <c:strRef>
              <c:f>'POSTER w.out pilot'!$Q$9:$Q$14</c:f>
              <c:strCache>
                <c:ptCount val="6"/>
                <c:pt idx="0">
                  <c:v>Initiating</c:v>
                </c:pt>
                <c:pt idx="1">
                  <c:v>Listening</c:v>
                </c:pt>
                <c:pt idx="2">
                  <c:v>Perspective</c:v>
                </c:pt>
                <c:pt idx="3">
                  <c:v>Impression</c:v>
                </c:pt>
                <c:pt idx="4">
                  <c:v>Sarcasm</c:v>
                </c:pt>
                <c:pt idx="5">
                  <c:v>Non-verbal</c:v>
                </c:pt>
              </c:strCache>
            </c:strRef>
          </c:cat>
          <c:val>
            <c:numRef>
              <c:f>'POSTER w.out pilot'!$S$9:$S$14</c:f>
              <c:numCache>
                <c:formatCode>General</c:formatCode>
                <c:ptCount val="6"/>
                <c:pt idx="0">
                  <c:v>4.0</c:v>
                </c:pt>
                <c:pt idx="1">
                  <c:v>3.0</c:v>
                </c:pt>
                <c:pt idx="2">
                  <c:v>2.0</c:v>
                </c:pt>
                <c:pt idx="3">
                  <c:v>5.0</c:v>
                </c:pt>
                <c:pt idx="4">
                  <c:v>3.0</c:v>
                </c:pt>
                <c:pt idx="5">
                  <c:v>5.0</c:v>
                </c:pt>
              </c:numCache>
            </c:numRef>
          </c:val>
        </c:ser>
        <c:ser>
          <c:idx val="2"/>
          <c:order val="2"/>
          <c:tx>
            <c:strRef>
              <c:f>'POSTER w.out pilot'!$T$8</c:f>
              <c:strCache>
                <c:ptCount val="1"/>
                <c:pt idx="0">
                  <c:v>high skill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rgbClr val="953735"/>
              </a:solidFill>
            </a:ln>
          </c:spPr>
          <c:invertIfNegative val="0"/>
          <c:cat>
            <c:strRef>
              <c:f>'POSTER w.out pilot'!$Q$9:$Q$14</c:f>
              <c:strCache>
                <c:ptCount val="6"/>
                <c:pt idx="0">
                  <c:v>Initiating</c:v>
                </c:pt>
                <c:pt idx="1">
                  <c:v>Listening</c:v>
                </c:pt>
                <c:pt idx="2">
                  <c:v>Perspective</c:v>
                </c:pt>
                <c:pt idx="3">
                  <c:v>Impression</c:v>
                </c:pt>
                <c:pt idx="4">
                  <c:v>Sarcasm</c:v>
                </c:pt>
                <c:pt idx="5">
                  <c:v>Non-verbal</c:v>
                </c:pt>
              </c:strCache>
            </c:strRef>
          </c:cat>
          <c:val>
            <c:numRef>
              <c:f>'POSTER w.out pilot'!$T$9:$T$14</c:f>
              <c:numCache>
                <c:formatCode>General</c:formatCode>
                <c:ptCount val="6"/>
                <c:pt idx="0">
                  <c:v>4.0</c:v>
                </c:pt>
                <c:pt idx="1">
                  <c:v>5.0</c:v>
                </c:pt>
                <c:pt idx="2">
                  <c:v>6.0</c:v>
                </c:pt>
                <c:pt idx="3">
                  <c:v>3.0</c:v>
                </c:pt>
                <c:pt idx="4">
                  <c:v>5.0</c:v>
                </c:pt>
                <c:pt idx="5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230120"/>
        <c:axId val="2079233064"/>
      </c:barChart>
      <c:catAx>
        <c:axId val="2079230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079233064"/>
        <c:crosses val="autoZero"/>
        <c:auto val="1"/>
        <c:lblAlgn val="ctr"/>
        <c:lblOffset val="100"/>
        <c:noMultiLvlLbl val="0"/>
      </c:catAx>
      <c:valAx>
        <c:axId val="2079233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79230120"/>
        <c:crosses val="autoZero"/>
        <c:crossBetween val="between"/>
      </c:valAx>
      <c:spPr>
        <a:noFill/>
      </c:spPr>
    </c:plotArea>
    <c:legend>
      <c:legendPos val="b"/>
      <c:layout/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Pre-Skills</a:t>
            </a:r>
            <a:r>
              <a:rPr lang="en-US" sz="2400" baseline="0"/>
              <a:t> Level</a:t>
            </a:r>
            <a:endParaRPr lang="en-US" sz="2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372718487824785"/>
          <c:y val="0.143614995159268"/>
          <c:w val="0.940027153198599"/>
          <c:h val="0.7135680360912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'POSTER w.out pilot'!$C$19</c:f>
              <c:strCache>
                <c:ptCount val="1"/>
                <c:pt idx="0">
                  <c:v>low skill</c:v>
                </c:pt>
              </c:strCache>
            </c:strRef>
          </c:tx>
          <c:spPr>
            <a:solidFill>
              <a:srgbClr val="F2DCDB"/>
            </a:solidFill>
            <a:ln>
              <a:solidFill>
                <a:srgbClr val="953735"/>
              </a:solidFill>
            </a:ln>
          </c:spPr>
          <c:invertIfNegative val="0"/>
          <c:cat>
            <c:strRef>
              <c:f>'POSTER w.out pilot'!$B$20:$B$25</c:f>
              <c:strCache>
                <c:ptCount val="6"/>
                <c:pt idx="0">
                  <c:v>Prob solving</c:v>
                </c:pt>
                <c:pt idx="1">
                  <c:v>Sensory</c:v>
                </c:pt>
                <c:pt idx="2">
                  <c:v>Choices</c:v>
                </c:pt>
                <c:pt idx="3">
                  <c:v>Self Advocacy</c:v>
                </c:pt>
                <c:pt idx="4">
                  <c:v>Interests</c:v>
                </c:pt>
                <c:pt idx="5">
                  <c:v>Resources</c:v>
                </c:pt>
              </c:strCache>
            </c:strRef>
          </c:cat>
          <c:val>
            <c:numRef>
              <c:f>'POSTER w.out pilot'!$C$20:$C$25</c:f>
              <c:numCache>
                <c:formatCode>General</c:formatCode>
                <c:ptCount val="6"/>
                <c:pt idx="0">
                  <c:v>1.0</c:v>
                </c:pt>
                <c:pt idx="1">
                  <c:v>3.0</c:v>
                </c:pt>
                <c:pt idx="2">
                  <c:v>2.0</c:v>
                </c:pt>
                <c:pt idx="3">
                  <c:v>1.0</c:v>
                </c:pt>
              </c:numCache>
            </c:numRef>
          </c:val>
        </c:ser>
        <c:ser>
          <c:idx val="1"/>
          <c:order val="1"/>
          <c:tx>
            <c:strRef>
              <c:f>'POSTER w.out pilot'!$D$19</c:f>
              <c:strCache>
                <c:ptCount val="1"/>
                <c:pt idx="0">
                  <c:v>med skill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953735"/>
              </a:solidFill>
            </a:ln>
          </c:spPr>
          <c:invertIfNegative val="0"/>
          <c:cat>
            <c:strRef>
              <c:f>'POSTER w.out pilot'!$B$20:$B$25</c:f>
              <c:strCache>
                <c:ptCount val="6"/>
                <c:pt idx="0">
                  <c:v>Prob solving</c:v>
                </c:pt>
                <c:pt idx="1">
                  <c:v>Sensory</c:v>
                </c:pt>
                <c:pt idx="2">
                  <c:v>Choices</c:v>
                </c:pt>
                <c:pt idx="3">
                  <c:v>Self Advocacy</c:v>
                </c:pt>
                <c:pt idx="4">
                  <c:v>Interests</c:v>
                </c:pt>
                <c:pt idx="5">
                  <c:v>Resources</c:v>
                </c:pt>
              </c:strCache>
            </c:strRef>
          </c:cat>
          <c:val>
            <c:numRef>
              <c:f>'POSTER w.out pilot'!$D$20:$D$25</c:f>
              <c:numCache>
                <c:formatCode>General</c:formatCode>
                <c:ptCount val="6"/>
                <c:pt idx="0">
                  <c:v>1.0</c:v>
                </c:pt>
                <c:pt idx="1">
                  <c:v>5.0</c:v>
                </c:pt>
                <c:pt idx="2">
                  <c:v>1.0</c:v>
                </c:pt>
                <c:pt idx="3">
                  <c:v>3.0</c:v>
                </c:pt>
                <c:pt idx="4">
                  <c:v>4.0</c:v>
                </c:pt>
                <c:pt idx="5">
                  <c:v>6.0</c:v>
                </c:pt>
              </c:numCache>
            </c:numRef>
          </c:val>
        </c:ser>
        <c:ser>
          <c:idx val="2"/>
          <c:order val="2"/>
          <c:tx>
            <c:strRef>
              <c:f>'POSTER w.out pilot'!$E$19</c:f>
              <c:strCache>
                <c:ptCount val="1"/>
                <c:pt idx="0">
                  <c:v>high skill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rgbClr val="953735"/>
              </a:solidFill>
            </a:ln>
          </c:spPr>
          <c:invertIfNegative val="0"/>
          <c:cat>
            <c:strRef>
              <c:f>'POSTER w.out pilot'!$B$20:$B$25</c:f>
              <c:strCache>
                <c:ptCount val="6"/>
                <c:pt idx="0">
                  <c:v>Prob solving</c:v>
                </c:pt>
                <c:pt idx="1">
                  <c:v>Sensory</c:v>
                </c:pt>
                <c:pt idx="2">
                  <c:v>Choices</c:v>
                </c:pt>
                <c:pt idx="3">
                  <c:v>Self Advocacy</c:v>
                </c:pt>
                <c:pt idx="4">
                  <c:v>Interests</c:v>
                </c:pt>
                <c:pt idx="5">
                  <c:v>Resources</c:v>
                </c:pt>
              </c:strCache>
            </c:strRef>
          </c:cat>
          <c:val>
            <c:numRef>
              <c:f>'POSTER w.out pilot'!$E$20:$E$25</c:f>
              <c:numCache>
                <c:formatCode>General</c:formatCode>
                <c:ptCount val="6"/>
                <c:pt idx="0">
                  <c:v>6.0</c:v>
                </c:pt>
                <c:pt idx="2">
                  <c:v>5.0</c:v>
                </c:pt>
                <c:pt idx="3">
                  <c:v>4.0</c:v>
                </c:pt>
                <c:pt idx="4">
                  <c:v>4.0</c:v>
                </c:pt>
                <c:pt idx="5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154008"/>
        <c:axId val="2080156952"/>
      </c:barChart>
      <c:catAx>
        <c:axId val="2080154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080156952"/>
        <c:crosses val="autoZero"/>
        <c:auto val="1"/>
        <c:lblAlgn val="ctr"/>
        <c:lblOffset val="100"/>
        <c:noMultiLvlLbl val="0"/>
      </c:catAx>
      <c:valAx>
        <c:axId val="2080156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8015400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Post-Skills</a:t>
            </a:r>
            <a:r>
              <a:rPr lang="en-US" sz="2400" baseline="0"/>
              <a:t> Level</a:t>
            </a:r>
            <a:endParaRPr lang="en-US" sz="2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648449256342957"/>
          <c:y val="0.159907187731829"/>
          <c:w val="0.895268989720096"/>
          <c:h val="0.5451956951019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'POSTER w.out pilot'!$R$19</c:f>
              <c:strCache>
                <c:ptCount val="1"/>
                <c:pt idx="0">
                  <c:v>low skill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953735"/>
              </a:solidFill>
            </a:ln>
          </c:spPr>
          <c:invertIfNegative val="0"/>
          <c:cat>
            <c:strRef>
              <c:f>'POSTER w.out pilot'!$Q$20:$Q$25</c:f>
              <c:strCache>
                <c:ptCount val="6"/>
                <c:pt idx="0">
                  <c:v>Prob solving</c:v>
                </c:pt>
                <c:pt idx="1">
                  <c:v>Sensory</c:v>
                </c:pt>
                <c:pt idx="2">
                  <c:v>Choices</c:v>
                </c:pt>
                <c:pt idx="3">
                  <c:v>Self Advocacy</c:v>
                </c:pt>
                <c:pt idx="4">
                  <c:v>Interests</c:v>
                </c:pt>
                <c:pt idx="5">
                  <c:v>Resources</c:v>
                </c:pt>
              </c:strCache>
            </c:strRef>
          </c:cat>
          <c:val>
            <c:numRef>
              <c:f>'POSTER w.out pilot'!$R$20:$R$25</c:f>
              <c:numCache>
                <c:formatCode>General</c:formatCode>
                <c:ptCount val="6"/>
                <c:pt idx="1">
                  <c:v>1.0</c:v>
                </c:pt>
              </c:numCache>
            </c:numRef>
          </c:val>
        </c:ser>
        <c:ser>
          <c:idx val="1"/>
          <c:order val="1"/>
          <c:tx>
            <c:strRef>
              <c:f>'POSTER w.out pilot'!$S$19</c:f>
              <c:strCache>
                <c:ptCount val="1"/>
                <c:pt idx="0">
                  <c:v>med skill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953735"/>
              </a:solidFill>
            </a:ln>
          </c:spPr>
          <c:invertIfNegative val="0"/>
          <c:cat>
            <c:strRef>
              <c:f>'POSTER w.out pilot'!$Q$20:$Q$25</c:f>
              <c:strCache>
                <c:ptCount val="6"/>
                <c:pt idx="0">
                  <c:v>Prob solving</c:v>
                </c:pt>
                <c:pt idx="1">
                  <c:v>Sensory</c:v>
                </c:pt>
                <c:pt idx="2">
                  <c:v>Choices</c:v>
                </c:pt>
                <c:pt idx="3">
                  <c:v>Self Advocacy</c:v>
                </c:pt>
                <c:pt idx="4">
                  <c:v>Interests</c:v>
                </c:pt>
                <c:pt idx="5">
                  <c:v>Resources</c:v>
                </c:pt>
              </c:strCache>
            </c:strRef>
          </c:cat>
          <c:val>
            <c:numRef>
              <c:f>'POSTER w.out pilot'!$S$20:$S$25</c:f>
              <c:numCache>
                <c:formatCode>General</c:formatCode>
                <c:ptCount val="6"/>
                <c:pt idx="0">
                  <c:v>1.0</c:v>
                </c:pt>
                <c:pt idx="1">
                  <c:v>6.0</c:v>
                </c:pt>
                <c:pt idx="2">
                  <c:v>2.0</c:v>
                </c:pt>
                <c:pt idx="3">
                  <c:v>3.0</c:v>
                </c:pt>
                <c:pt idx="4">
                  <c:v>3.0</c:v>
                </c:pt>
                <c:pt idx="5">
                  <c:v>2.0</c:v>
                </c:pt>
              </c:numCache>
            </c:numRef>
          </c:val>
        </c:ser>
        <c:ser>
          <c:idx val="2"/>
          <c:order val="2"/>
          <c:tx>
            <c:strRef>
              <c:f>'POSTER w.out pilot'!$T$19</c:f>
              <c:strCache>
                <c:ptCount val="1"/>
                <c:pt idx="0">
                  <c:v>high skill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rgbClr val="953735"/>
              </a:solidFill>
            </a:ln>
          </c:spPr>
          <c:invertIfNegative val="0"/>
          <c:cat>
            <c:strRef>
              <c:f>'POSTER w.out pilot'!$Q$20:$Q$25</c:f>
              <c:strCache>
                <c:ptCount val="6"/>
                <c:pt idx="0">
                  <c:v>Prob solving</c:v>
                </c:pt>
                <c:pt idx="1">
                  <c:v>Sensory</c:v>
                </c:pt>
                <c:pt idx="2">
                  <c:v>Choices</c:v>
                </c:pt>
                <c:pt idx="3">
                  <c:v>Self Advocacy</c:v>
                </c:pt>
                <c:pt idx="4">
                  <c:v>Interests</c:v>
                </c:pt>
                <c:pt idx="5">
                  <c:v>Resources</c:v>
                </c:pt>
              </c:strCache>
            </c:strRef>
          </c:cat>
          <c:val>
            <c:numRef>
              <c:f>'POSTER w.out pilot'!$T$20:$T$25</c:f>
              <c:numCache>
                <c:formatCode>General</c:formatCode>
                <c:ptCount val="6"/>
                <c:pt idx="0">
                  <c:v>7.0</c:v>
                </c:pt>
                <c:pt idx="1">
                  <c:v>1.0</c:v>
                </c:pt>
                <c:pt idx="2">
                  <c:v>6.0</c:v>
                </c:pt>
                <c:pt idx="3">
                  <c:v>5.0</c:v>
                </c:pt>
                <c:pt idx="4">
                  <c:v>5.0</c:v>
                </c:pt>
                <c:pt idx="5">
                  <c:v>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195352"/>
        <c:axId val="2080198296"/>
      </c:barChart>
      <c:catAx>
        <c:axId val="2080195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080198296"/>
        <c:crosses val="autoZero"/>
        <c:auto val="1"/>
        <c:lblAlgn val="ctr"/>
        <c:lblOffset val="100"/>
        <c:noMultiLvlLbl val="0"/>
      </c:catAx>
      <c:valAx>
        <c:axId val="20801982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80195352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.23554695729259"/>
          <c:y val="0.833334934334221"/>
          <c:w val="0.433541847004224"/>
          <c:h val="0.0742436507943439"/>
        </c:manualLayout>
      </c:layout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Pre-Skills Level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'POSTER w.out pilot'!$C$30</c:f>
              <c:strCache>
                <c:ptCount val="1"/>
                <c:pt idx="0">
                  <c:v>low skill</c:v>
                </c:pt>
              </c:strCache>
            </c:strRef>
          </c:tx>
          <c:spPr>
            <a:solidFill>
              <a:srgbClr val="F2DCDB"/>
            </a:solidFill>
            <a:ln>
              <a:solidFill>
                <a:srgbClr val="953735"/>
              </a:solidFill>
            </a:ln>
          </c:spPr>
          <c:invertIfNegative val="0"/>
          <c:cat>
            <c:strRef>
              <c:f>'POSTER w.out pilot'!$B$31:$B$36</c:f>
              <c:strCache>
                <c:ptCount val="6"/>
                <c:pt idx="0">
                  <c:v>Public vs Priv</c:v>
                </c:pt>
                <c:pt idx="1">
                  <c:v>Conflict</c:v>
                </c:pt>
                <c:pt idx="2">
                  <c:v>Partners </c:v>
                </c:pt>
                <c:pt idx="3">
                  <c:v>Big Picture</c:v>
                </c:pt>
                <c:pt idx="4">
                  <c:v>Contributions</c:v>
                </c:pt>
                <c:pt idx="5">
                  <c:v>Electronic</c:v>
                </c:pt>
              </c:strCache>
            </c:strRef>
          </c:cat>
          <c:val>
            <c:numRef>
              <c:f>'POSTER w.out pilot'!$C$31:$C$36</c:f>
              <c:numCache>
                <c:formatCode>General</c:formatCode>
                <c:ptCount val="6"/>
                <c:pt idx="0">
                  <c:v>1.0</c:v>
                </c:pt>
                <c:pt idx="1">
                  <c:v>5.0</c:v>
                </c:pt>
                <c:pt idx="2">
                  <c:v>3.0</c:v>
                </c:pt>
                <c:pt idx="4">
                  <c:v>3.0</c:v>
                </c:pt>
              </c:numCache>
            </c:numRef>
          </c:val>
        </c:ser>
        <c:ser>
          <c:idx val="1"/>
          <c:order val="1"/>
          <c:tx>
            <c:strRef>
              <c:f>'POSTER w.out pilot'!$D$30</c:f>
              <c:strCache>
                <c:ptCount val="1"/>
                <c:pt idx="0">
                  <c:v>med skill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953735"/>
              </a:solidFill>
            </a:ln>
          </c:spPr>
          <c:invertIfNegative val="0"/>
          <c:cat>
            <c:strRef>
              <c:f>'POSTER w.out pilot'!$B$31:$B$36</c:f>
              <c:strCache>
                <c:ptCount val="6"/>
                <c:pt idx="0">
                  <c:v>Public vs Priv</c:v>
                </c:pt>
                <c:pt idx="1">
                  <c:v>Conflict</c:v>
                </c:pt>
                <c:pt idx="2">
                  <c:v>Partners </c:v>
                </c:pt>
                <c:pt idx="3">
                  <c:v>Big Picture</c:v>
                </c:pt>
                <c:pt idx="4">
                  <c:v>Contributions</c:v>
                </c:pt>
                <c:pt idx="5">
                  <c:v>Electronic</c:v>
                </c:pt>
              </c:strCache>
            </c:strRef>
          </c:cat>
          <c:val>
            <c:numRef>
              <c:f>'POSTER w.out pilot'!$D$31:$D$36</c:f>
              <c:numCache>
                <c:formatCode>General</c:formatCode>
                <c:ptCount val="6"/>
                <c:pt idx="0">
                  <c:v>2.0</c:v>
                </c:pt>
                <c:pt idx="1">
                  <c:v>3.0</c:v>
                </c:pt>
                <c:pt idx="2">
                  <c:v>3.0</c:v>
                </c:pt>
                <c:pt idx="3">
                  <c:v>1.0</c:v>
                </c:pt>
                <c:pt idx="4">
                  <c:v>2.0</c:v>
                </c:pt>
                <c:pt idx="5">
                  <c:v>1.0</c:v>
                </c:pt>
              </c:numCache>
            </c:numRef>
          </c:val>
        </c:ser>
        <c:ser>
          <c:idx val="2"/>
          <c:order val="2"/>
          <c:tx>
            <c:strRef>
              <c:f>'POSTER w.out pilot'!$E$30</c:f>
              <c:strCache>
                <c:ptCount val="1"/>
                <c:pt idx="0">
                  <c:v>high skill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rgbClr val="953735"/>
              </a:solidFill>
            </a:ln>
          </c:spPr>
          <c:invertIfNegative val="0"/>
          <c:cat>
            <c:strRef>
              <c:f>'POSTER w.out pilot'!$B$31:$B$36</c:f>
              <c:strCache>
                <c:ptCount val="6"/>
                <c:pt idx="0">
                  <c:v>Public vs Priv</c:v>
                </c:pt>
                <c:pt idx="1">
                  <c:v>Conflict</c:v>
                </c:pt>
                <c:pt idx="2">
                  <c:v>Partners </c:v>
                </c:pt>
                <c:pt idx="3">
                  <c:v>Big Picture</c:v>
                </c:pt>
                <c:pt idx="4">
                  <c:v>Contributions</c:v>
                </c:pt>
                <c:pt idx="5">
                  <c:v>Electronic</c:v>
                </c:pt>
              </c:strCache>
            </c:strRef>
          </c:cat>
          <c:val>
            <c:numRef>
              <c:f>'POSTER w.out pilot'!$E$31:$E$36</c:f>
              <c:numCache>
                <c:formatCode>General</c:formatCode>
                <c:ptCount val="6"/>
                <c:pt idx="0">
                  <c:v>5.0</c:v>
                </c:pt>
                <c:pt idx="2">
                  <c:v>2.0</c:v>
                </c:pt>
                <c:pt idx="3">
                  <c:v>5.0</c:v>
                </c:pt>
                <c:pt idx="4">
                  <c:v>3.0</c:v>
                </c:pt>
                <c:pt idx="5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230520"/>
        <c:axId val="2080233464"/>
      </c:barChart>
      <c:catAx>
        <c:axId val="2080230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080233464"/>
        <c:crosses val="autoZero"/>
        <c:auto val="1"/>
        <c:lblAlgn val="ctr"/>
        <c:lblOffset val="100"/>
        <c:noMultiLvlLbl val="0"/>
      </c:catAx>
      <c:valAx>
        <c:axId val="20802334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8023052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Post-Skills Level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'POSTER w.out pilot'!$R$30</c:f>
              <c:strCache>
                <c:ptCount val="1"/>
                <c:pt idx="0">
                  <c:v>low skill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953735"/>
              </a:solidFill>
            </a:ln>
          </c:spPr>
          <c:invertIfNegative val="0"/>
          <c:cat>
            <c:strRef>
              <c:f>'POSTER w.out pilot'!$Q$31:$Q$36</c:f>
              <c:strCache>
                <c:ptCount val="6"/>
                <c:pt idx="0">
                  <c:v>Public vs Priv</c:v>
                </c:pt>
                <c:pt idx="1">
                  <c:v>Conflict</c:v>
                </c:pt>
                <c:pt idx="2">
                  <c:v>Partners </c:v>
                </c:pt>
                <c:pt idx="3">
                  <c:v>Big Picture</c:v>
                </c:pt>
                <c:pt idx="4">
                  <c:v>Contributions</c:v>
                </c:pt>
                <c:pt idx="5">
                  <c:v>Electronic</c:v>
                </c:pt>
              </c:strCache>
            </c:strRef>
          </c:cat>
          <c:val>
            <c:numRef>
              <c:f>'POSTER w.out pilot'!$R$31:$R$36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tx>
            <c:strRef>
              <c:f>'POSTER w.out pilot'!$S$30</c:f>
              <c:strCache>
                <c:ptCount val="1"/>
                <c:pt idx="0">
                  <c:v>med skill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953735"/>
              </a:solidFill>
            </a:ln>
          </c:spPr>
          <c:invertIfNegative val="0"/>
          <c:cat>
            <c:strRef>
              <c:f>'POSTER w.out pilot'!$Q$31:$Q$36</c:f>
              <c:strCache>
                <c:ptCount val="6"/>
                <c:pt idx="0">
                  <c:v>Public vs Priv</c:v>
                </c:pt>
                <c:pt idx="1">
                  <c:v>Conflict</c:v>
                </c:pt>
                <c:pt idx="2">
                  <c:v>Partners </c:v>
                </c:pt>
                <c:pt idx="3">
                  <c:v>Big Picture</c:v>
                </c:pt>
                <c:pt idx="4">
                  <c:v>Contributions</c:v>
                </c:pt>
                <c:pt idx="5">
                  <c:v>Electronic</c:v>
                </c:pt>
              </c:strCache>
            </c:strRef>
          </c:cat>
          <c:val>
            <c:numRef>
              <c:f>'POSTER w.out pilot'!$S$31:$S$36</c:f>
              <c:numCache>
                <c:formatCode>General</c:formatCode>
                <c:ptCount val="6"/>
                <c:pt idx="0">
                  <c:v>5.0</c:v>
                </c:pt>
                <c:pt idx="1">
                  <c:v>2.0</c:v>
                </c:pt>
                <c:pt idx="2">
                  <c:v>4.0</c:v>
                </c:pt>
                <c:pt idx="3">
                  <c:v>3.0</c:v>
                </c:pt>
                <c:pt idx="4">
                  <c:v>3.0</c:v>
                </c:pt>
                <c:pt idx="5">
                  <c:v>1.0</c:v>
                </c:pt>
              </c:numCache>
            </c:numRef>
          </c:val>
        </c:ser>
        <c:ser>
          <c:idx val="2"/>
          <c:order val="2"/>
          <c:tx>
            <c:strRef>
              <c:f>'POSTER w.out pilot'!$T$30</c:f>
              <c:strCache>
                <c:ptCount val="1"/>
                <c:pt idx="0">
                  <c:v>high skill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rgbClr val="953735"/>
              </a:solidFill>
            </a:ln>
          </c:spPr>
          <c:invertIfNegative val="0"/>
          <c:cat>
            <c:strRef>
              <c:f>'POSTER w.out pilot'!$Q$31:$Q$36</c:f>
              <c:strCache>
                <c:ptCount val="6"/>
                <c:pt idx="0">
                  <c:v>Public vs Priv</c:v>
                </c:pt>
                <c:pt idx="1">
                  <c:v>Conflict</c:v>
                </c:pt>
                <c:pt idx="2">
                  <c:v>Partners </c:v>
                </c:pt>
                <c:pt idx="3">
                  <c:v>Big Picture</c:v>
                </c:pt>
                <c:pt idx="4">
                  <c:v>Contributions</c:v>
                </c:pt>
                <c:pt idx="5">
                  <c:v>Electronic</c:v>
                </c:pt>
              </c:strCache>
            </c:strRef>
          </c:cat>
          <c:val>
            <c:numRef>
              <c:f>'POSTER w.out pilot'!$T$31:$T$36</c:f>
              <c:numCache>
                <c:formatCode>General</c:formatCode>
                <c:ptCount val="6"/>
                <c:pt idx="0">
                  <c:v>3.0</c:v>
                </c:pt>
                <c:pt idx="1">
                  <c:v>6.0</c:v>
                </c:pt>
                <c:pt idx="2">
                  <c:v>4.0</c:v>
                </c:pt>
                <c:pt idx="3">
                  <c:v>5.0</c:v>
                </c:pt>
                <c:pt idx="4">
                  <c:v>5.0</c:v>
                </c:pt>
                <c:pt idx="5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265752"/>
        <c:axId val="2080268696"/>
      </c:barChart>
      <c:catAx>
        <c:axId val="2080265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080268696"/>
        <c:crosses val="autoZero"/>
        <c:auto val="1"/>
        <c:lblAlgn val="ctr"/>
        <c:lblOffset val="100"/>
        <c:noMultiLvlLbl val="0"/>
      </c:catAx>
      <c:valAx>
        <c:axId val="2080268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80265752"/>
        <c:crosses val="autoZero"/>
        <c:crossBetween val="between"/>
      </c:valAx>
      <c:spPr>
        <a:noFill/>
      </c:spPr>
    </c:plotArea>
    <c:legend>
      <c:legendPos val="b"/>
      <c:layout/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60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90ABBFB9-3713-EC4D-9BDF-DD693C897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36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13100" y="549275"/>
            <a:ext cx="31750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30E5BD-1322-B845-8EA8-1D533CF05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66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5240F7-70B6-3142-A144-4F798E18678A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10794156"/>
            <a:ext cx="34198560" cy="74481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19690080"/>
            <a:ext cx="28163520" cy="8879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42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84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26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69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11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853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96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138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A26BD-CCB8-9340-B139-4B9249359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9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614EC-638F-3244-8051-AFE1A5915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1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69360" y="1391502"/>
            <a:ext cx="9052560" cy="296477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1391502"/>
            <a:ext cx="26487120" cy="296477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09947-2C26-1E4C-A517-D6DB2D036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8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A3471-DC7F-C447-A5BD-FCA9C8840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48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7" y="22328296"/>
            <a:ext cx="34198560" cy="6901180"/>
          </a:xfrm>
        </p:spPr>
        <p:txBody>
          <a:bodyPr anchor="t"/>
          <a:lstStyle>
            <a:lvl1pPr algn="l">
              <a:defRPr sz="187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7" y="14727349"/>
            <a:ext cx="34198560" cy="7600947"/>
          </a:xfrm>
        </p:spPr>
        <p:txBody>
          <a:bodyPr anchor="b"/>
          <a:lstStyle>
            <a:lvl1pPr marL="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1pPr>
            <a:lvl2pPr marL="214230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4284604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3pPr>
            <a:lvl4pPr marL="642690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56920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115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85381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499611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13841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E33E3-50BD-F34D-8BD0-4F283553C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7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8107682"/>
            <a:ext cx="17769840" cy="22931546"/>
          </a:xfrm>
        </p:spPr>
        <p:txBody>
          <a:bodyPr/>
          <a:lstStyle>
            <a:lvl1pPr>
              <a:defRPr sz="13100"/>
            </a:lvl1pPr>
            <a:lvl2pPr>
              <a:defRPr sz="112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52080" y="8107682"/>
            <a:ext cx="17769840" cy="22931546"/>
          </a:xfrm>
        </p:spPr>
        <p:txBody>
          <a:bodyPr/>
          <a:lstStyle>
            <a:lvl1pPr>
              <a:defRPr sz="13100"/>
            </a:lvl1pPr>
            <a:lvl2pPr>
              <a:defRPr sz="112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DB892-D66F-B944-946D-D34B37C67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5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7777906"/>
            <a:ext cx="17776827" cy="3241461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42302" indent="0">
              <a:buNone/>
              <a:defRPr sz="9400" b="1"/>
            </a:lvl2pPr>
            <a:lvl3pPr marL="4284604" indent="0">
              <a:buNone/>
              <a:defRPr sz="8400" b="1"/>
            </a:lvl3pPr>
            <a:lvl4pPr marL="6426906" indent="0">
              <a:buNone/>
              <a:defRPr sz="7500" b="1"/>
            </a:lvl4pPr>
            <a:lvl5pPr marL="8569208" indent="0">
              <a:buNone/>
              <a:defRPr sz="7500" b="1"/>
            </a:lvl5pPr>
            <a:lvl6pPr marL="10711510" indent="0">
              <a:buNone/>
              <a:defRPr sz="7500" b="1"/>
            </a:lvl6pPr>
            <a:lvl7pPr marL="12853812" indent="0">
              <a:buNone/>
              <a:defRPr sz="7500" b="1"/>
            </a:lvl7pPr>
            <a:lvl8pPr marL="14996114" indent="0">
              <a:buNone/>
              <a:defRPr sz="7500" b="1"/>
            </a:lvl8pPr>
            <a:lvl9pPr marL="17138416" indent="0">
              <a:buNone/>
              <a:defRPr sz="7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0" y="11019367"/>
            <a:ext cx="17776827" cy="20019859"/>
          </a:xfrm>
        </p:spPr>
        <p:txBody>
          <a:bodyPr/>
          <a:lstStyle>
            <a:lvl1pPr>
              <a:defRPr sz="11200"/>
            </a:lvl1pPr>
            <a:lvl2pPr>
              <a:defRPr sz="9400"/>
            </a:lvl2pPr>
            <a:lvl3pPr>
              <a:defRPr sz="84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2" y="7777906"/>
            <a:ext cx="17783810" cy="3241461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42302" indent="0">
              <a:buNone/>
              <a:defRPr sz="9400" b="1"/>
            </a:lvl2pPr>
            <a:lvl3pPr marL="4284604" indent="0">
              <a:buNone/>
              <a:defRPr sz="8400" b="1"/>
            </a:lvl3pPr>
            <a:lvl4pPr marL="6426906" indent="0">
              <a:buNone/>
              <a:defRPr sz="7500" b="1"/>
            </a:lvl4pPr>
            <a:lvl5pPr marL="8569208" indent="0">
              <a:buNone/>
              <a:defRPr sz="7500" b="1"/>
            </a:lvl5pPr>
            <a:lvl6pPr marL="10711510" indent="0">
              <a:buNone/>
              <a:defRPr sz="7500" b="1"/>
            </a:lvl6pPr>
            <a:lvl7pPr marL="12853812" indent="0">
              <a:buNone/>
              <a:defRPr sz="7500" b="1"/>
            </a:lvl7pPr>
            <a:lvl8pPr marL="14996114" indent="0">
              <a:buNone/>
              <a:defRPr sz="7500" b="1"/>
            </a:lvl8pPr>
            <a:lvl9pPr marL="17138416" indent="0">
              <a:buNone/>
              <a:defRPr sz="7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2" y="11019367"/>
            <a:ext cx="17783810" cy="20019859"/>
          </a:xfrm>
        </p:spPr>
        <p:txBody>
          <a:bodyPr/>
          <a:lstStyle>
            <a:lvl1pPr>
              <a:defRPr sz="11200"/>
            </a:lvl1pPr>
            <a:lvl2pPr>
              <a:defRPr sz="9400"/>
            </a:lvl2pPr>
            <a:lvl3pPr>
              <a:defRPr sz="84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F43A7-25F2-DA4E-9122-3077517BF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4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40954-15EF-E742-8BBD-F158F5CDF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4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D1B8A-42C4-B04A-A88B-6111F15B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9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2" y="1383453"/>
            <a:ext cx="13236577" cy="5887720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0" y="1383456"/>
            <a:ext cx="22491700" cy="29655773"/>
          </a:xfrm>
        </p:spPr>
        <p:txBody>
          <a:bodyPr/>
          <a:lstStyle>
            <a:lvl1pPr>
              <a:defRPr sz="15000"/>
            </a:lvl1pPr>
            <a:lvl2pPr>
              <a:defRPr sz="13100"/>
            </a:lvl2pPr>
            <a:lvl3pPr>
              <a:defRPr sz="112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2" y="7271176"/>
            <a:ext cx="13236577" cy="23768053"/>
          </a:xfrm>
        </p:spPr>
        <p:txBody>
          <a:bodyPr/>
          <a:lstStyle>
            <a:lvl1pPr marL="0" indent="0">
              <a:buNone/>
              <a:defRPr sz="6600"/>
            </a:lvl1pPr>
            <a:lvl2pPr marL="2142302" indent="0">
              <a:buNone/>
              <a:defRPr sz="5600"/>
            </a:lvl2pPr>
            <a:lvl3pPr marL="4284604" indent="0">
              <a:buNone/>
              <a:defRPr sz="4700"/>
            </a:lvl3pPr>
            <a:lvl4pPr marL="6426906" indent="0">
              <a:buNone/>
              <a:defRPr sz="4200"/>
            </a:lvl4pPr>
            <a:lvl5pPr marL="8569208" indent="0">
              <a:buNone/>
              <a:defRPr sz="4200"/>
            </a:lvl5pPr>
            <a:lvl6pPr marL="10711510" indent="0">
              <a:buNone/>
              <a:defRPr sz="4200"/>
            </a:lvl6pPr>
            <a:lvl7pPr marL="12853812" indent="0">
              <a:buNone/>
              <a:defRPr sz="4200"/>
            </a:lvl7pPr>
            <a:lvl8pPr marL="14996114" indent="0">
              <a:buNone/>
              <a:defRPr sz="4200"/>
            </a:lvl8pPr>
            <a:lvl9pPr marL="17138416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7A56-5237-3C4E-9BBA-92704191A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7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067" y="24323040"/>
            <a:ext cx="24140160" cy="2871473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067" y="3104727"/>
            <a:ext cx="24140160" cy="20848320"/>
          </a:xfrm>
        </p:spPr>
        <p:txBody>
          <a:bodyPr rtlCol="0">
            <a:normAutofit/>
          </a:bodyPr>
          <a:lstStyle>
            <a:lvl1pPr marL="0" indent="0">
              <a:buNone/>
              <a:defRPr sz="15000"/>
            </a:lvl1pPr>
            <a:lvl2pPr marL="2142302" indent="0">
              <a:buNone/>
              <a:defRPr sz="13100"/>
            </a:lvl2pPr>
            <a:lvl3pPr marL="4284604" indent="0">
              <a:buNone/>
              <a:defRPr sz="11200"/>
            </a:lvl3pPr>
            <a:lvl4pPr marL="6426906" indent="0">
              <a:buNone/>
              <a:defRPr sz="9400"/>
            </a:lvl4pPr>
            <a:lvl5pPr marL="8569208" indent="0">
              <a:buNone/>
              <a:defRPr sz="9400"/>
            </a:lvl5pPr>
            <a:lvl6pPr marL="10711510" indent="0">
              <a:buNone/>
              <a:defRPr sz="9400"/>
            </a:lvl6pPr>
            <a:lvl7pPr marL="12853812" indent="0">
              <a:buNone/>
              <a:defRPr sz="9400"/>
            </a:lvl7pPr>
            <a:lvl8pPr marL="14996114" indent="0">
              <a:buNone/>
              <a:defRPr sz="9400"/>
            </a:lvl8pPr>
            <a:lvl9pPr marL="17138416" indent="0">
              <a:buNone/>
              <a:defRPr sz="94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067" y="27194513"/>
            <a:ext cx="24140160" cy="4077967"/>
          </a:xfrm>
        </p:spPr>
        <p:txBody>
          <a:bodyPr/>
          <a:lstStyle>
            <a:lvl1pPr marL="0" indent="0">
              <a:buNone/>
              <a:defRPr sz="6600"/>
            </a:lvl1pPr>
            <a:lvl2pPr marL="2142302" indent="0">
              <a:buNone/>
              <a:defRPr sz="5600"/>
            </a:lvl2pPr>
            <a:lvl3pPr marL="4284604" indent="0">
              <a:buNone/>
              <a:defRPr sz="4700"/>
            </a:lvl3pPr>
            <a:lvl4pPr marL="6426906" indent="0">
              <a:buNone/>
              <a:defRPr sz="4200"/>
            </a:lvl4pPr>
            <a:lvl5pPr marL="8569208" indent="0">
              <a:buNone/>
              <a:defRPr sz="4200"/>
            </a:lvl5pPr>
            <a:lvl6pPr marL="10711510" indent="0">
              <a:buNone/>
              <a:defRPr sz="4200"/>
            </a:lvl6pPr>
            <a:lvl7pPr marL="12853812" indent="0">
              <a:buNone/>
              <a:defRPr sz="4200"/>
            </a:lvl7pPr>
            <a:lvl8pPr marL="14996114" indent="0">
              <a:buNone/>
              <a:defRPr sz="4200"/>
            </a:lvl8pPr>
            <a:lvl9pPr marL="17138416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E21EF-BA16-DC49-88E1-4120CFC12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1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011363" y="1392238"/>
            <a:ext cx="36210875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28460" tIns="214230" rIns="428460" bIns="2142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11363" y="8107363"/>
            <a:ext cx="36210875" cy="2293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28460" tIns="214230" rIns="428460" bIns="2142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363" y="32205613"/>
            <a:ext cx="9388475" cy="1849437"/>
          </a:xfrm>
          <a:prstGeom prst="rect">
            <a:avLst/>
          </a:prstGeom>
        </p:spPr>
        <p:txBody>
          <a:bodyPr vert="horz" wrap="square" lIns="428460" tIns="214230" rIns="428460" bIns="214230" numCol="1" anchor="ctr" anchorCtr="0" compatLnSpc="1">
            <a:prstTxWarp prst="textNoShape">
              <a:avLst/>
            </a:prstTxWarp>
          </a:bodyPr>
          <a:lstStyle>
            <a:lvl1pPr>
              <a:defRPr sz="5600">
                <a:solidFill>
                  <a:srgbClr val="898989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46163" y="32205613"/>
            <a:ext cx="12741275" cy="1849437"/>
          </a:xfrm>
          <a:prstGeom prst="rect">
            <a:avLst/>
          </a:prstGeom>
        </p:spPr>
        <p:txBody>
          <a:bodyPr vert="horz" wrap="square" lIns="428460" tIns="214230" rIns="428460" bIns="214230" numCol="1" anchor="ctr" anchorCtr="0" compatLnSpc="1">
            <a:prstTxWarp prst="textNoShape">
              <a:avLst/>
            </a:prstTxWarp>
          </a:bodyPr>
          <a:lstStyle>
            <a:lvl1pPr algn="ctr">
              <a:defRPr sz="5600">
                <a:solidFill>
                  <a:srgbClr val="898989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833763" y="32205613"/>
            <a:ext cx="9388475" cy="1849437"/>
          </a:xfrm>
          <a:prstGeom prst="rect">
            <a:avLst/>
          </a:prstGeom>
        </p:spPr>
        <p:txBody>
          <a:bodyPr vert="horz" wrap="square" lIns="428460" tIns="214230" rIns="428460" bIns="214230" numCol="1" anchor="ctr" anchorCtr="0" compatLnSpc="1">
            <a:prstTxWarp prst="textNoShape">
              <a:avLst/>
            </a:prstTxWarp>
          </a:bodyPr>
          <a:lstStyle>
            <a:lvl1pPr algn="r">
              <a:defRPr sz="56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928EC9-5079-6646-B84B-E6F6354E0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283075" rtl="0" eaLnBrk="0" fontAlgn="base" hangingPunct="0">
        <a:spcBef>
          <a:spcPct val="0"/>
        </a:spcBef>
        <a:spcAft>
          <a:spcPct val="0"/>
        </a:spcAft>
        <a:defRPr sz="206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283075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283075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283075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283075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283075" rtl="0" fontAlgn="base">
        <a:spcBef>
          <a:spcPct val="0"/>
        </a:spcBef>
        <a:spcAft>
          <a:spcPct val="0"/>
        </a:spcAft>
        <a:defRPr sz="20600">
          <a:solidFill>
            <a:schemeClr val="tx1"/>
          </a:solidFill>
          <a:latin typeface="Calibri" pitchFamily="34" charset="0"/>
        </a:defRPr>
      </a:lvl6pPr>
      <a:lvl7pPr marL="914400" algn="ctr" defTabSz="4283075" rtl="0" fontAlgn="base">
        <a:spcBef>
          <a:spcPct val="0"/>
        </a:spcBef>
        <a:spcAft>
          <a:spcPct val="0"/>
        </a:spcAft>
        <a:defRPr sz="20600">
          <a:solidFill>
            <a:schemeClr val="tx1"/>
          </a:solidFill>
          <a:latin typeface="Calibri" pitchFamily="34" charset="0"/>
        </a:defRPr>
      </a:lvl7pPr>
      <a:lvl8pPr marL="1371600" algn="ctr" defTabSz="4283075" rtl="0" fontAlgn="base">
        <a:spcBef>
          <a:spcPct val="0"/>
        </a:spcBef>
        <a:spcAft>
          <a:spcPct val="0"/>
        </a:spcAft>
        <a:defRPr sz="20600">
          <a:solidFill>
            <a:schemeClr val="tx1"/>
          </a:solidFill>
          <a:latin typeface="Calibri" pitchFamily="34" charset="0"/>
        </a:defRPr>
      </a:lvl8pPr>
      <a:lvl9pPr marL="1828800" algn="ctr" defTabSz="4283075" rtl="0" fontAlgn="base">
        <a:spcBef>
          <a:spcPct val="0"/>
        </a:spcBef>
        <a:spcAft>
          <a:spcPct val="0"/>
        </a:spcAft>
        <a:defRPr sz="20600">
          <a:solidFill>
            <a:schemeClr val="tx1"/>
          </a:solidFill>
          <a:latin typeface="Calibri" pitchFamily="34" charset="0"/>
        </a:defRPr>
      </a:lvl9pPr>
    </p:titleStyle>
    <p:bodyStyle>
      <a:lvl1pPr marL="1606550" indent="-1606550" algn="l" defTabSz="42830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479800" indent="-1338263" algn="l" defTabSz="42830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5354638" indent="-1069975" algn="l" defTabSz="42830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7497763" indent="-1069975" algn="l" defTabSz="42830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9639300" indent="-1069975" algn="l" defTabSz="42830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1782661" indent="-1071151" algn="l" defTabSz="4284604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3924963" indent="-1071151" algn="l" defTabSz="4284604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67265" indent="-1071151" algn="l" defTabSz="4284604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8209567" indent="-1071151" algn="l" defTabSz="4284604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42302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284604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426906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569208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711510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853812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996114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138416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emf"/><Relationship Id="rId6" Type="http://schemas.openxmlformats.org/officeDocument/2006/relationships/chart" Target="../charts/chart1.xml"/><Relationship Id="rId7" Type="http://schemas.openxmlformats.org/officeDocument/2006/relationships/chart" Target="../charts/chart2.xml"/><Relationship Id="rId8" Type="http://schemas.openxmlformats.org/officeDocument/2006/relationships/chart" Target="../charts/chart3.xml"/><Relationship Id="rId9" Type="http://schemas.openxmlformats.org/officeDocument/2006/relationships/chart" Target="../charts/chart4.xml"/><Relationship Id="rId10" Type="http://schemas.openxmlformats.org/officeDocument/2006/relationships/chart" Target="../charts/chart5.xml"/><Relationship Id="rId11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84"/>
          <p:cNvSpPr>
            <a:spLocks noChangeArrowheads="1"/>
          </p:cNvSpPr>
          <p:nvPr/>
        </p:nvSpPr>
        <p:spPr bwMode="auto">
          <a:xfrm>
            <a:off x="2290763" y="668338"/>
            <a:ext cx="1377950" cy="10144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defTabSz="781050"/>
            <a:endParaRPr lang="fr-FR"/>
          </a:p>
        </p:txBody>
      </p:sp>
      <p:sp>
        <p:nvSpPr>
          <p:cNvPr id="15362" name="Text Box 412"/>
          <p:cNvSpPr txBox="1">
            <a:spLocks noChangeArrowheads="1"/>
          </p:cNvSpPr>
          <p:nvPr/>
        </p:nvSpPr>
        <p:spPr bwMode="auto">
          <a:xfrm>
            <a:off x="37779325" y="450850"/>
            <a:ext cx="15748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8099" tIns="39049" rIns="78099" bIns="39049">
            <a:spAutoFit/>
          </a:bodyPr>
          <a:lstStyle>
            <a:lvl1pPr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100" b="1">
                <a:solidFill>
                  <a:schemeClr val="bg1"/>
                </a:solidFill>
                <a:ea typeface="AppleGothic" charset="0"/>
                <a:cs typeface="AppleGothic" charset="0"/>
              </a:rPr>
              <a:t>???</a:t>
            </a:r>
          </a:p>
        </p:txBody>
      </p:sp>
      <p:sp>
        <p:nvSpPr>
          <p:cNvPr id="15364" name="Rectangle 97"/>
          <p:cNvSpPr>
            <a:spLocks noChangeArrowheads="1"/>
          </p:cNvSpPr>
          <p:nvPr/>
        </p:nvSpPr>
        <p:spPr bwMode="auto">
          <a:xfrm>
            <a:off x="139700" y="33896300"/>
            <a:ext cx="8801100" cy="606425"/>
          </a:xfrm>
          <a:prstGeom prst="rect">
            <a:avLst/>
          </a:prstGeom>
          <a:solidFill>
            <a:srgbClr val="E1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algn="ctr" defTabSz="781050"/>
            <a:endParaRPr lang="fr-FR" sz="3100">
              <a:solidFill>
                <a:schemeClr val="bg1"/>
              </a:solidFill>
            </a:endParaRPr>
          </a:p>
        </p:txBody>
      </p:sp>
      <p:sp>
        <p:nvSpPr>
          <p:cNvPr id="15365" name="AutoShape 117"/>
          <p:cNvSpPr>
            <a:spLocks noChangeArrowheads="1"/>
          </p:cNvSpPr>
          <p:nvPr/>
        </p:nvSpPr>
        <p:spPr bwMode="auto">
          <a:xfrm>
            <a:off x="30183138" y="6588124"/>
            <a:ext cx="8872537" cy="26627235"/>
          </a:xfrm>
          <a:prstGeom prst="roundRect">
            <a:avLst>
              <a:gd name="adj" fmla="val 7352"/>
            </a:avLst>
          </a:prstGeom>
          <a:noFill/>
          <a:ln w="127000">
            <a:solidFill>
              <a:srgbClr val="8C162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8099" tIns="39049" rIns="78099" bIns="39049" anchor="ctr"/>
          <a:lstStyle/>
          <a:p>
            <a:pPr defTabSz="781050"/>
            <a:endParaRPr lang="fr-FR"/>
          </a:p>
        </p:txBody>
      </p:sp>
      <p:sp>
        <p:nvSpPr>
          <p:cNvPr id="15366" name="AutoShape 122"/>
          <p:cNvSpPr>
            <a:spLocks noChangeArrowheads="1"/>
          </p:cNvSpPr>
          <p:nvPr/>
        </p:nvSpPr>
        <p:spPr bwMode="auto">
          <a:xfrm>
            <a:off x="890588" y="6588125"/>
            <a:ext cx="8640762" cy="1008063"/>
          </a:xfrm>
          <a:prstGeom prst="roundRect">
            <a:avLst>
              <a:gd name="adj" fmla="val 50000"/>
            </a:avLst>
          </a:prstGeom>
          <a:solidFill>
            <a:srgbClr val="8C16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algn="ctr" defTabSz="781050"/>
            <a:r>
              <a:rPr lang="en-US" sz="2900" b="1">
                <a:solidFill>
                  <a:schemeClr val="bg1"/>
                </a:solidFill>
              </a:rPr>
              <a:t>Abstract </a:t>
            </a:r>
          </a:p>
        </p:txBody>
      </p:sp>
      <p:sp>
        <p:nvSpPr>
          <p:cNvPr id="15367" name="Rectangle 139"/>
          <p:cNvSpPr>
            <a:spLocks noChangeArrowheads="1"/>
          </p:cNvSpPr>
          <p:nvPr/>
        </p:nvSpPr>
        <p:spPr bwMode="auto">
          <a:xfrm>
            <a:off x="1916113" y="16430625"/>
            <a:ext cx="1317625" cy="144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defTabSz="781050"/>
            <a:endParaRPr lang="fr-FR"/>
          </a:p>
        </p:txBody>
      </p:sp>
      <p:sp>
        <p:nvSpPr>
          <p:cNvPr id="15368" name="Rectangle 140"/>
          <p:cNvSpPr>
            <a:spLocks noChangeArrowheads="1"/>
          </p:cNvSpPr>
          <p:nvPr/>
        </p:nvSpPr>
        <p:spPr bwMode="auto">
          <a:xfrm>
            <a:off x="4849813" y="16284575"/>
            <a:ext cx="479425" cy="217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defTabSz="781050"/>
            <a:endParaRPr lang="fr-FR"/>
          </a:p>
        </p:txBody>
      </p:sp>
      <p:sp>
        <p:nvSpPr>
          <p:cNvPr id="15369" name="Rectangle 142"/>
          <p:cNvSpPr>
            <a:spLocks noChangeArrowheads="1"/>
          </p:cNvSpPr>
          <p:nvPr/>
        </p:nvSpPr>
        <p:spPr bwMode="auto">
          <a:xfrm>
            <a:off x="2095500" y="14471650"/>
            <a:ext cx="119063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defTabSz="781050"/>
            <a:endParaRPr lang="fr-FR"/>
          </a:p>
        </p:txBody>
      </p:sp>
      <p:sp>
        <p:nvSpPr>
          <p:cNvPr id="15370" name="Rectangle 921"/>
          <p:cNvSpPr>
            <a:spLocks noChangeArrowheads="1"/>
          </p:cNvSpPr>
          <p:nvPr/>
        </p:nvSpPr>
        <p:spPr bwMode="auto">
          <a:xfrm>
            <a:off x="0" y="-55563"/>
            <a:ext cx="40233600" cy="34747201"/>
          </a:xfrm>
          <a:prstGeom prst="rect">
            <a:avLst/>
          </a:prstGeom>
          <a:noFill/>
          <a:ln w="406400">
            <a:solidFill>
              <a:srgbClr val="8C162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8099" tIns="39049" rIns="78099" bIns="39049" anchor="ctr"/>
          <a:lstStyle/>
          <a:p>
            <a:pPr defTabSz="781050"/>
            <a:endParaRPr lang="fr-FR"/>
          </a:p>
        </p:txBody>
      </p:sp>
      <p:sp>
        <p:nvSpPr>
          <p:cNvPr id="15371" name="Rectangle 166"/>
          <p:cNvSpPr>
            <a:spLocks noChangeArrowheads="1"/>
          </p:cNvSpPr>
          <p:nvPr/>
        </p:nvSpPr>
        <p:spPr bwMode="auto">
          <a:xfrm>
            <a:off x="11734800" y="20431125"/>
            <a:ext cx="2095500" cy="577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defTabSz="781050"/>
            <a:endParaRPr lang="fr-FR"/>
          </a:p>
        </p:txBody>
      </p:sp>
      <p:sp>
        <p:nvSpPr>
          <p:cNvPr id="15372" name="Rectangle 168"/>
          <p:cNvSpPr>
            <a:spLocks noChangeArrowheads="1"/>
          </p:cNvSpPr>
          <p:nvPr/>
        </p:nvSpPr>
        <p:spPr bwMode="auto">
          <a:xfrm>
            <a:off x="27062113" y="20958175"/>
            <a:ext cx="2095500" cy="577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defTabSz="781050"/>
            <a:endParaRPr lang="fr-FR"/>
          </a:p>
        </p:txBody>
      </p:sp>
      <p:sp>
        <p:nvSpPr>
          <p:cNvPr id="15374" name="Rectangle 205"/>
          <p:cNvSpPr>
            <a:spLocks noChangeArrowheads="1"/>
          </p:cNvSpPr>
          <p:nvPr/>
        </p:nvSpPr>
        <p:spPr bwMode="auto">
          <a:xfrm>
            <a:off x="777875" y="12830175"/>
            <a:ext cx="300038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defTabSz="781050"/>
            <a:endParaRPr lang="fr-FR"/>
          </a:p>
        </p:txBody>
      </p:sp>
      <p:sp>
        <p:nvSpPr>
          <p:cNvPr id="15375" name="Text Box 40"/>
          <p:cNvSpPr txBox="1">
            <a:spLocks noChangeArrowheads="1"/>
          </p:cNvSpPr>
          <p:nvPr/>
        </p:nvSpPr>
        <p:spPr bwMode="auto">
          <a:xfrm>
            <a:off x="850900" y="612775"/>
            <a:ext cx="3859688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8000" b="1" dirty="0">
                <a:solidFill>
                  <a:srgbClr val="8C162C"/>
                </a:solidFill>
              </a:rPr>
              <a:t>A Transition Support Program for young adults with </a:t>
            </a:r>
            <a:endParaRPr lang="en-US" sz="8000" b="1" dirty="0" smtClean="0">
              <a:solidFill>
                <a:srgbClr val="8C162C"/>
              </a:solidFill>
            </a:endParaRPr>
          </a:p>
          <a:p>
            <a:pPr algn="ctr"/>
            <a:r>
              <a:rPr lang="en-US" sz="8000" b="1" dirty="0" smtClean="0">
                <a:solidFill>
                  <a:srgbClr val="8C162C"/>
                </a:solidFill>
              </a:rPr>
              <a:t>Autism </a:t>
            </a:r>
            <a:r>
              <a:rPr lang="en-US" sz="8000" b="1" dirty="0">
                <a:solidFill>
                  <a:srgbClr val="8C162C"/>
                </a:solidFill>
              </a:rPr>
              <a:t>Spectrum Disorders: </a:t>
            </a:r>
            <a:r>
              <a:rPr lang="en-US" sz="8000" b="1" dirty="0" smtClean="0">
                <a:solidFill>
                  <a:srgbClr val="8C162C"/>
                </a:solidFill>
              </a:rPr>
              <a:t>Preliminary</a:t>
            </a:r>
          </a:p>
          <a:p>
            <a:pPr algn="ctr"/>
            <a:r>
              <a:rPr lang="en-US" sz="8000" b="1" dirty="0">
                <a:solidFill>
                  <a:srgbClr val="8C162C"/>
                </a:solidFill>
              </a:rPr>
              <a:t>r</a:t>
            </a:r>
            <a:r>
              <a:rPr lang="en-US" sz="8000" b="1" smtClean="0">
                <a:solidFill>
                  <a:srgbClr val="8C162C"/>
                </a:solidFill>
              </a:rPr>
              <a:t>esults </a:t>
            </a:r>
            <a:r>
              <a:rPr lang="en-US" sz="8000" b="1" dirty="0" smtClean="0">
                <a:solidFill>
                  <a:srgbClr val="8C162C"/>
                </a:solidFill>
              </a:rPr>
              <a:t>from </a:t>
            </a:r>
            <a:r>
              <a:rPr lang="en-US" sz="8000" b="1" smtClean="0">
                <a:solidFill>
                  <a:srgbClr val="8C162C"/>
                </a:solidFill>
              </a:rPr>
              <a:t>a quasi</a:t>
            </a:r>
            <a:r>
              <a:rPr lang="en-US" sz="8000" b="1" dirty="0" smtClean="0">
                <a:solidFill>
                  <a:srgbClr val="8C162C"/>
                </a:solidFill>
              </a:rPr>
              <a:t>-RCT </a:t>
            </a:r>
          </a:p>
          <a:p>
            <a:pPr algn="ctr"/>
            <a:endParaRPr lang="en-US" sz="8000" dirty="0">
              <a:solidFill>
                <a:srgbClr val="8C162C"/>
              </a:solidFill>
            </a:endParaRPr>
          </a:p>
        </p:txBody>
      </p:sp>
      <p:sp>
        <p:nvSpPr>
          <p:cNvPr id="15376" name="Text Box 45"/>
          <p:cNvSpPr txBox="1">
            <a:spLocks noChangeArrowheads="1"/>
          </p:cNvSpPr>
          <p:nvPr/>
        </p:nvSpPr>
        <p:spPr bwMode="auto">
          <a:xfrm>
            <a:off x="7586663" y="4722722"/>
            <a:ext cx="26670000" cy="148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4400" b="1" dirty="0">
                <a:solidFill>
                  <a:srgbClr val="8C162C"/>
                </a:solidFill>
              </a:rPr>
              <a:t>Keeley </a:t>
            </a:r>
            <a:r>
              <a:rPr lang="en-US" sz="4400" b="1" dirty="0" smtClean="0">
                <a:solidFill>
                  <a:srgbClr val="8C162C"/>
                </a:solidFill>
              </a:rPr>
              <a:t>White, MA, </a:t>
            </a:r>
            <a:r>
              <a:rPr lang="en-CA" sz="4400" b="1" dirty="0">
                <a:solidFill>
                  <a:srgbClr val="8C162C"/>
                </a:solidFill>
              </a:rPr>
              <a:t>Tara </a:t>
            </a:r>
            <a:r>
              <a:rPr lang="en-CA" sz="4400" b="1" dirty="0" smtClean="0">
                <a:solidFill>
                  <a:srgbClr val="8C162C"/>
                </a:solidFill>
              </a:rPr>
              <a:t>Flanagan</a:t>
            </a:r>
            <a:r>
              <a:rPr lang="en-US" sz="4400" b="1" dirty="0" smtClean="0">
                <a:solidFill>
                  <a:srgbClr val="8C162C"/>
                </a:solidFill>
              </a:rPr>
              <a:t>, PhD</a:t>
            </a:r>
            <a:r>
              <a:rPr lang="en-US" sz="4400" b="1" baseline="30000" dirty="0" smtClean="0">
                <a:solidFill>
                  <a:srgbClr val="8C162C"/>
                </a:solidFill>
              </a:rPr>
              <a:t> </a:t>
            </a:r>
            <a:r>
              <a:rPr lang="en-CA" sz="4400" b="1" dirty="0">
                <a:solidFill>
                  <a:srgbClr val="8C162C"/>
                </a:solidFill>
              </a:rPr>
              <a:t>&amp; </a:t>
            </a:r>
            <a:r>
              <a:rPr lang="en-CA" sz="4400" b="1" dirty="0" err="1">
                <a:solidFill>
                  <a:srgbClr val="8C162C"/>
                </a:solidFill>
              </a:rPr>
              <a:t>Aparna</a:t>
            </a:r>
            <a:r>
              <a:rPr lang="en-CA" sz="4400" b="1" dirty="0">
                <a:solidFill>
                  <a:srgbClr val="8C162C"/>
                </a:solidFill>
              </a:rPr>
              <a:t> </a:t>
            </a:r>
            <a:r>
              <a:rPr lang="en-CA" sz="4400" b="1" dirty="0" err="1" smtClean="0">
                <a:solidFill>
                  <a:srgbClr val="8C162C"/>
                </a:solidFill>
              </a:rPr>
              <a:t>Nadig</a:t>
            </a:r>
            <a:r>
              <a:rPr lang="en-CA" sz="4400" b="1" dirty="0" smtClean="0">
                <a:solidFill>
                  <a:srgbClr val="8C162C"/>
                </a:solidFill>
              </a:rPr>
              <a:t>, PhD</a:t>
            </a:r>
            <a:endParaRPr lang="en-US" sz="4400" b="1" dirty="0">
              <a:solidFill>
                <a:srgbClr val="8C162C"/>
              </a:solidFill>
            </a:endParaRP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4800" b="1" dirty="0" smtClean="0">
                <a:solidFill>
                  <a:srgbClr val="8C162C"/>
                </a:solidFill>
              </a:rPr>
              <a:t>McGill </a:t>
            </a:r>
            <a:r>
              <a:rPr lang="en-US" sz="4800" b="1" dirty="0">
                <a:solidFill>
                  <a:srgbClr val="8C162C"/>
                </a:solidFill>
              </a:rPr>
              <a:t>University</a:t>
            </a:r>
          </a:p>
        </p:txBody>
      </p:sp>
      <p:sp>
        <p:nvSpPr>
          <p:cNvPr id="15377" name="AutoShape 117"/>
          <p:cNvSpPr>
            <a:spLocks noChangeArrowheads="1"/>
          </p:cNvSpPr>
          <p:nvPr/>
        </p:nvSpPr>
        <p:spPr bwMode="auto">
          <a:xfrm>
            <a:off x="746125" y="6428384"/>
            <a:ext cx="8872538" cy="26786976"/>
          </a:xfrm>
          <a:prstGeom prst="roundRect">
            <a:avLst>
              <a:gd name="adj" fmla="val 7352"/>
            </a:avLst>
          </a:prstGeom>
          <a:noFill/>
          <a:ln w="127000">
            <a:solidFill>
              <a:srgbClr val="8C162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8099" tIns="39049" rIns="78099" bIns="39049" anchor="ctr"/>
          <a:lstStyle/>
          <a:p>
            <a:pPr defTabSz="781050"/>
            <a:endParaRPr lang="fr-FR"/>
          </a:p>
        </p:txBody>
      </p:sp>
      <p:sp>
        <p:nvSpPr>
          <p:cNvPr id="15378" name="AutoShape 117"/>
          <p:cNvSpPr>
            <a:spLocks noChangeArrowheads="1"/>
          </p:cNvSpPr>
          <p:nvPr/>
        </p:nvSpPr>
        <p:spPr bwMode="auto">
          <a:xfrm>
            <a:off x="20404138" y="6588124"/>
            <a:ext cx="8872537" cy="26627235"/>
          </a:xfrm>
          <a:prstGeom prst="roundRect">
            <a:avLst>
              <a:gd name="adj" fmla="val 7352"/>
            </a:avLst>
          </a:prstGeom>
          <a:noFill/>
          <a:ln w="127000">
            <a:solidFill>
              <a:srgbClr val="8C162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8099" tIns="39049" rIns="78099" bIns="39049" anchor="ctr"/>
          <a:lstStyle/>
          <a:p>
            <a:pPr defTabSz="781050"/>
            <a:endParaRPr lang="fr-FR"/>
          </a:p>
        </p:txBody>
      </p:sp>
      <p:sp>
        <p:nvSpPr>
          <p:cNvPr id="15379" name="AutoShape 117"/>
          <p:cNvSpPr>
            <a:spLocks noChangeArrowheads="1"/>
          </p:cNvSpPr>
          <p:nvPr/>
        </p:nvSpPr>
        <p:spPr bwMode="auto">
          <a:xfrm>
            <a:off x="10509250" y="6516688"/>
            <a:ext cx="8872538" cy="26698672"/>
          </a:xfrm>
          <a:prstGeom prst="roundRect">
            <a:avLst>
              <a:gd name="adj" fmla="val 7352"/>
            </a:avLst>
          </a:prstGeom>
          <a:noFill/>
          <a:ln w="127000">
            <a:solidFill>
              <a:srgbClr val="8C162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8099" tIns="39049" rIns="78099" bIns="39049" anchor="ctr"/>
          <a:lstStyle/>
          <a:p>
            <a:pPr defTabSz="781050"/>
            <a:endParaRPr lang="fr-FR"/>
          </a:p>
        </p:txBody>
      </p:sp>
      <p:sp>
        <p:nvSpPr>
          <p:cNvPr id="15380" name="Text Box 56"/>
          <p:cNvSpPr txBox="1">
            <a:spLocks noChangeArrowheads="1"/>
          </p:cNvSpPr>
          <p:nvPr/>
        </p:nvSpPr>
        <p:spPr bwMode="auto">
          <a:xfrm>
            <a:off x="962025" y="7724775"/>
            <a:ext cx="8496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CA" sz="2400"/>
          </a:p>
          <a:p>
            <a:r>
              <a:rPr lang="en-CA" sz="2400"/>
              <a:t> </a:t>
            </a:r>
          </a:p>
        </p:txBody>
      </p:sp>
      <p:sp>
        <p:nvSpPr>
          <p:cNvPr id="15383" name="AutoShape 122"/>
          <p:cNvSpPr>
            <a:spLocks noChangeArrowheads="1"/>
          </p:cNvSpPr>
          <p:nvPr/>
        </p:nvSpPr>
        <p:spPr bwMode="auto">
          <a:xfrm>
            <a:off x="818656" y="28606898"/>
            <a:ext cx="8640762" cy="1008062"/>
          </a:xfrm>
          <a:prstGeom prst="roundRect">
            <a:avLst>
              <a:gd name="adj" fmla="val 50000"/>
            </a:avLst>
          </a:prstGeom>
          <a:solidFill>
            <a:srgbClr val="8C16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algn="ctr" defTabSz="781050"/>
            <a:r>
              <a:rPr lang="en-US" sz="2900" b="1" dirty="0" smtClean="0">
                <a:solidFill>
                  <a:schemeClr val="bg1"/>
                </a:solidFill>
              </a:rPr>
              <a:t>Participants </a:t>
            </a:r>
            <a:endParaRPr lang="en-US" sz="2900" b="1" dirty="0">
              <a:solidFill>
                <a:schemeClr val="bg1"/>
              </a:solidFill>
            </a:endParaRPr>
          </a:p>
        </p:txBody>
      </p:sp>
      <p:sp>
        <p:nvSpPr>
          <p:cNvPr id="15385" name="AutoShape 122"/>
          <p:cNvSpPr>
            <a:spLocks noChangeArrowheads="1"/>
          </p:cNvSpPr>
          <p:nvPr/>
        </p:nvSpPr>
        <p:spPr bwMode="auto">
          <a:xfrm>
            <a:off x="10611744" y="12477056"/>
            <a:ext cx="8640762" cy="1008062"/>
          </a:xfrm>
          <a:prstGeom prst="roundRect">
            <a:avLst>
              <a:gd name="adj" fmla="val 50000"/>
            </a:avLst>
          </a:prstGeom>
          <a:solidFill>
            <a:srgbClr val="8C16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algn="ctr" defTabSz="781050"/>
            <a:r>
              <a:rPr lang="en-US" sz="2900" b="1" dirty="0">
                <a:solidFill>
                  <a:schemeClr val="bg1"/>
                </a:solidFill>
              </a:rPr>
              <a:t>Procedures</a:t>
            </a:r>
          </a:p>
        </p:txBody>
      </p:sp>
      <p:sp>
        <p:nvSpPr>
          <p:cNvPr id="15387" name="Rectangle 97"/>
          <p:cNvSpPr>
            <a:spLocks noChangeArrowheads="1"/>
          </p:cNvSpPr>
          <p:nvPr/>
        </p:nvSpPr>
        <p:spPr bwMode="auto">
          <a:xfrm>
            <a:off x="31262638" y="33921700"/>
            <a:ext cx="8801100" cy="606425"/>
          </a:xfrm>
          <a:prstGeom prst="rect">
            <a:avLst/>
          </a:prstGeom>
          <a:solidFill>
            <a:srgbClr val="E1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algn="ctr" defTabSz="781050"/>
            <a:endParaRPr lang="fr-FR" sz="3100">
              <a:solidFill>
                <a:schemeClr val="bg1"/>
              </a:solidFill>
            </a:endParaRPr>
          </a:p>
        </p:txBody>
      </p:sp>
      <p:sp>
        <p:nvSpPr>
          <p:cNvPr id="15388" name="Rectangle 3"/>
          <p:cNvSpPr>
            <a:spLocks noChangeArrowheads="1"/>
          </p:cNvSpPr>
          <p:nvPr/>
        </p:nvSpPr>
        <p:spPr bwMode="auto">
          <a:xfrm>
            <a:off x="8811544" y="32567288"/>
            <a:ext cx="2225087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2400" dirty="0">
              <a:solidFill>
                <a:srgbClr val="000000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400" dirty="0">
              <a:solidFill>
                <a:srgbClr val="000000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400" dirty="0">
              <a:solidFill>
                <a:srgbClr val="000000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>
                <a:solidFill>
                  <a:srgbClr val="000000"/>
                </a:solidFill>
              </a:rPr>
              <a:t>   </a:t>
            </a:r>
            <a:r>
              <a:rPr lang="en-US" sz="2800" b="1" dirty="0">
                <a:solidFill>
                  <a:srgbClr val="8C162C"/>
                </a:solidFill>
                <a:cs typeface="Arial" charset="0"/>
              </a:rPr>
              <a:t>This project would not have been possible without funding from the Max Bell Foundation</a:t>
            </a:r>
            <a:r>
              <a:rPr lang="fr-FR" sz="2800" b="1" dirty="0">
                <a:solidFill>
                  <a:srgbClr val="8C162C"/>
                </a:solidFill>
              </a:rPr>
              <a:t> </a:t>
            </a:r>
            <a:r>
              <a:rPr lang="en-US" sz="2800" b="1" dirty="0">
                <a:solidFill>
                  <a:srgbClr val="8C162C"/>
                </a:solidFill>
                <a:cs typeface="Arial" charset="0"/>
              </a:rPr>
              <a:t>and the participants in this study</a:t>
            </a:r>
            <a:r>
              <a:rPr lang="en-US" sz="2800" b="1" dirty="0" smtClean="0">
                <a:solidFill>
                  <a:srgbClr val="8C162C"/>
                </a:solidFill>
                <a:cs typeface="Arial" charset="0"/>
              </a:rPr>
              <a:t>.</a:t>
            </a:r>
            <a:endParaRPr lang="en-US" sz="2800" b="1" dirty="0">
              <a:solidFill>
                <a:srgbClr val="E195A4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400" b="1" dirty="0">
                <a:solidFill>
                  <a:srgbClr val="E195A4"/>
                </a:solidFill>
              </a:rPr>
              <a:t>                                 </a:t>
            </a:r>
          </a:p>
        </p:txBody>
      </p:sp>
      <p:sp>
        <p:nvSpPr>
          <p:cNvPr id="15389" name="AutoShape 122"/>
          <p:cNvSpPr>
            <a:spLocks noChangeArrowheads="1"/>
          </p:cNvSpPr>
          <p:nvPr/>
        </p:nvSpPr>
        <p:spPr bwMode="auto">
          <a:xfrm>
            <a:off x="30341936" y="28750864"/>
            <a:ext cx="8640763" cy="1008062"/>
          </a:xfrm>
          <a:prstGeom prst="roundRect">
            <a:avLst>
              <a:gd name="adj" fmla="val 50000"/>
            </a:avLst>
          </a:prstGeom>
          <a:solidFill>
            <a:srgbClr val="8C16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algn="ctr" defTabSz="781050"/>
            <a:r>
              <a:rPr lang="en-US" sz="2900" b="1" dirty="0" smtClean="0">
                <a:solidFill>
                  <a:schemeClr val="bg1"/>
                </a:solidFill>
              </a:rPr>
              <a:t> References</a:t>
            </a:r>
            <a:endParaRPr lang="en-US" sz="2900" b="1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577175" y="14836775"/>
            <a:ext cx="0" cy="588327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1" name="AutoShape 122"/>
          <p:cNvSpPr>
            <a:spLocks noChangeArrowheads="1"/>
          </p:cNvSpPr>
          <p:nvPr/>
        </p:nvSpPr>
        <p:spPr bwMode="auto">
          <a:xfrm>
            <a:off x="30269928" y="6716416"/>
            <a:ext cx="8640763" cy="1008063"/>
          </a:xfrm>
          <a:prstGeom prst="roundRect">
            <a:avLst>
              <a:gd name="adj" fmla="val 50000"/>
            </a:avLst>
          </a:prstGeom>
          <a:solidFill>
            <a:srgbClr val="8C16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algn="ctr" defTabSz="781050"/>
            <a:r>
              <a:rPr lang="en-US" sz="2900" b="1" dirty="0" smtClean="0">
                <a:solidFill>
                  <a:schemeClr val="bg1"/>
                </a:solidFill>
              </a:rPr>
              <a:t>Working with Others</a:t>
            </a:r>
            <a:endParaRPr lang="en-US" sz="29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747038" y="18237200"/>
            <a:ext cx="377825" cy="649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5" name="Straight Connector 4"/>
          <p:cNvCxnSpPr/>
          <p:nvPr/>
        </p:nvCxnSpPr>
        <p:spPr>
          <a:xfrm>
            <a:off x="20747038" y="25006300"/>
            <a:ext cx="0" cy="609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747038" y="25006300"/>
            <a:ext cx="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5" name="Rectangle 5"/>
          <p:cNvSpPr>
            <a:spLocks noChangeArrowheads="1"/>
          </p:cNvSpPr>
          <p:nvPr/>
        </p:nvSpPr>
        <p:spPr bwMode="auto">
          <a:xfrm>
            <a:off x="10058400" y="-5564188"/>
            <a:ext cx="20116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CA" sz="1400"/>
          </a:p>
        </p:txBody>
      </p:sp>
      <p:sp>
        <p:nvSpPr>
          <p:cNvPr id="15396" name="Rectangle 8"/>
          <p:cNvSpPr>
            <a:spLocks noChangeArrowheads="1"/>
          </p:cNvSpPr>
          <p:nvPr/>
        </p:nvSpPr>
        <p:spPr bwMode="auto">
          <a:xfrm>
            <a:off x="1106688" y="7724528"/>
            <a:ext cx="8424935" cy="747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CA" sz="2400" dirty="0" smtClean="0">
                <a:solidFill>
                  <a:srgbClr val="000000"/>
                </a:solidFill>
              </a:rPr>
              <a:t>The difficulties characterizing Autism Spectrum Disorder (ASD) are often associated with childhood; however, ASD is a lifespan diagnosis that continues to impact opportunities in the community (</a:t>
            </a:r>
            <a:r>
              <a:rPr lang="en-CA" sz="2400" dirty="0" err="1" smtClean="0">
                <a:solidFill>
                  <a:srgbClr val="000000"/>
                </a:solidFill>
              </a:rPr>
              <a:t>Graetz</a:t>
            </a:r>
            <a:r>
              <a:rPr lang="en-CA" sz="2400" dirty="0" smtClean="0">
                <a:solidFill>
                  <a:srgbClr val="000000"/>
                </a:solidFill>
              </a:rPr>
              <a:t>, 2010). There is a significant gap in knowledge of and transition support for adults on the spectrum, which has grave consequences for individuals and their families (</a:t>
            </a:r>
            <a:r>
              <a:rPr lang="en-CA" sz="2400" dirty="0" err="1" smtClean="0">
                <a:solidFill>
                  <a:srgbClr val="000000"/>
                </a:solidFill>
              </a:rPr>
              <a:t>Howlin</a:t>
            </a:r>
            <a:r>
              <a:rPr lang="en-CA" sz="2400" dirty="0" smtClean="0">
                <a:solidFill>
                  <a:srgbClr val="000000"/>
                </a:solidFill>
              </a:rPr>
              <a:t> et al., 2004) and for society given the financial burden of long-term care (</a:t>
            </a:r>
            <a:r>
              <a:rPr lang="en-CA" sz="2400" dirty="0" err="1" smtClean="0">
                <a:solidFill>
                  <a:srgbClr val="000000"/>
                </a:solidFill>
              </a:rPr>
              <a:t>Ganz</a:t>
            </a:r>
            <a:r>
              <a:rPr lang="en-CA" sz="2400" dirty="0" smtClean="0">
                <a:solidFill>
                  <a:srgbClr val="000000"/>
                </a:solidFill>
              </a:rPr>
              <a:t>, 2007). </a:t>
            </a:r>
          </a:p>
          <a:p>
            <a:endParaRPr lang="en-CA" sz="2400" dirty="0" smtClean="0">
              <a:solidFill>
                <a:srgbClr val="000000"/>
              </a:solidFill>
            </a:endParaRPr>
          </a:p>
          <a:p>
            <a:r>
              <a:rPr lang="en-CA" sz="2400" dirty="0" smtClean="0">
                <a:solidFill>
                  <a:srgbClr val="000000"/>
                </a:solidFill>
              </a:rPr>
              <a:t>In this study we assessed the effectiveness of our </a:t>
            </a:r>
            <a:r>
              <a:rPr lang="en-CA" sz="2400" b="1" dirty="0" smtClean="0">
                <a:solidFill>
                  <a:srgbClr val="8C162C"/>
                </a:solidFill>
              </a:rPr>
              <a:t>10-week Transition Support Program</a:t>
            </a:r>
            <a:r>
              <a:rPr lang="en-CA" sz="2400" dirty="0" smtClean="0">
                <a:solidFill>
                  <a:srgbClr val="800000"/>
                </a:solidFill>
              </a:rPr>
              <a:t> </a:t>
            </a:r>
            <a:r>
              <a:rPr lang="en-CA" sz="2400" dirty="0" smtClean="0">
                <a:solidFill>
                  <a:srgbClr val="000000"/>
                </a:solidFill>
              </a:rPr>
              <a:t>focused on </a:t>
            </a:r>
            <a:r>
              <a:rPr lang="en-CA" sz="2400" b="1" i="1" dirty="0" smtClean="0">
                <a:solidFill>
                  <a:srgbClr val="8C162C"/>
                </a:solidFill>
              </a:rPr>
              <a:t>communication, self-determination, and working with others skills</a:t>
            </a:r>
            <a:r>
              <a:rPr lang="en-CA" sz="2400" dirty="0" smtClean="0">
                <a:solidFill>
                  <a:srgbClr val="000000"/>
                </a:solidFill>
              </a:rPr>
              <a:t>. Eight young adults with a high functioning ASD between 18 and 30 years old participated in the study. A self-report questionnaire was used to assess their needs and skills in the three target domains pre- and post-program. Qualitatively, participants reported lower skills before the program across the three domains, followed by medium to high skills post-program. Overall, participants found the program to be informative and a positive experience. </a:t>
            </a:r>
          </a:p>
        </p:txBody>
      </p:sp>
      <p:sp>
        <p:nvSpPr>
          <p:cNvPr id="15398" name="AutoShape 122"/>
          <p:cNvSpPr>
            <a:spLocks noChangeArrowheads="1"/>
          </p:cNvSpPr>
          <p:nvPr/>
        </p:nvSpPr>
        <p:spPr bwMode="auto">
          <a:xfrm>
            <a:off x="890588" y="15717416"/>
            <a:ext cx="8639175" cy="1008063"/>
          </a:xfrm>
          <a:prstGeom prst="roundRect">
            <a:avLst>
              <a:gd name="adj" fmla="val 50000"/>
            </a:avLst>
          </a:prstGeom>
          <a:solidFill>
            <a:srgbClr val="8C16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algn="ctr" defTabSz="781050"/>
            <a:r>
              <a:rPr lang="en-US" sz="29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5399" name="TextBox 5"/>
          <p:cNvSpPr txBox="1">
            <a:spLocks noChangeArrowheads="1"/>
          </p:cNvSpPr>
          <p:nvPr/>
        </p:nvSpPr>
        <p:spPr bwMode="auto">
          <a:xfrm>
            <a:off x="1007196" y="17085568"/>
            <a:ext cx="8380412" cy="11079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2400" dirty="0" smtClean="0">
                <a:solidFill>
                  <a:srgbClr val="000000"/>
                </a:solidFill>
              </a:rPr>
              <a:t>The childhood focus in autism research and intervention renders many young adults without proper support in crucial outcome areas, such as independence and life skills (Burgess &amp; </a:t>
            </a:r>
            <a:r>
              <a:rPr lang="en-CA" sz="2400" dirty="0" err="1" smtClean="0">
                <a:solidFill>
                  <a:srgbClr val="000000"/>
                </a:solidFill>
              </a:rPr>
              <a:t>Gutstein</a:t>
            </a:r>
            <a:r>
              <a:rPr lang="en-CA" sz="2400" dirty="0" smtClean="0">
                <a:solidFill>
                  <a:srgbClr val="000000"/>
                </a:solidFill>
              </a:rPr>
              <a:t>, 2007). </a:t>
            </a:r>
            <a:r>
              <a:rPr lang="en-US" sz="2400" dirty="0" smtClean="0"/>
              <a:t>Given increased identification of ASD in recent years, </a:t>
            </a:r>
            <a:r>
              <a:rPr lang="en-US" sz="2400" dirty="0"/>
              <a:t>the </a:t>
            </a:r>
            <a:r>
              <a:rPr lang="en-US" sz="2400" dirty="0" smtClean="0"/>
              <a:t>growing population </a:t>
            </a:r>
            <a:r>
              <a:rPr lang="en-US" sz="2400" dirty="0"/>
              <a:t>of young adults with ASD is faced with financial concerns, </a:t>
            </a:r>
            <a:r>
              <a:rPr lang="en-US" sz="2400" dirty="0" smtClean="0"/>
              <a:t>unemployment</a:t>
            </a:r>
            <a:r>
              <a:rPr lang="en-US" sz="2400" dirty="0"/>
              <a:t>, social inclusion and community involvement difficulties, and a lack of services designed to meet their specific needs. </a:t>
            </a:r>
            <a:r>
              <a:rPr lang="en-US" sz="2400" dirty="0" smtClean="0"/>
              <a:t>Our Transition </a:t>
            </a:r>
            <a:r>
              <a:rPr lang="en-US" sz="2400" dirty="0"/>
              <a:t>Support Program was developed to cater to </a:t>
            </a:r>
            <a:r>
              <a:rPr lang="en-US" sz="2400" dirty="0" smtClean="0"/>
              <a:t>participants’ self-expressed </a:t>
            </a:r>
            <a:r>
              <a:rPr lang="en-US" sz="2400" dirty="0"/>
              <a:t>needs in </a:t>
            </a:r>
            <a:r>
              <a:rPr lang="en-US" sz="2400" dirty="0" smtClean="0"/>
              <a:t>communication</a:t>
            </a:r>
            <a:r>
              <a:rPr lang="en-US" sz="2400" dirty="0"/>
              <a:t>, self-determination and </a:t>
            </a:r>
            <a:r>
              <a:rPr lang="en-US" sz="2400" dirty="0" smtClean="0"/>
              <a:t>working with others skills, </a:t>
            </a:r>
            <a:r>
              <a:rPr lang="en-US" sz="2400" dirty="0"/>
              <a:t>which have been associated with better quality of life. </a:t>
            </a:r>
            <a:endParaRPr lang="en-CA" sz="2400" dirty="0" smtClean="0">
              <a:solidFill>
                <a:srgbClr val="000000"/>
              </a:solidFill>
            </a:endParaRPr>
          </a:p>
          <a:p>
            <a:pPr eaLnBrk="1" hangingPunct="1"/>
            <a:endParaRPr lang="en-CA" sz="1400" b="1" dirty="0">
              <a:solidFill>
                <a:srgbClr val="8C162C"/>
              </a:solidFill>
            </a:endParaRPr>
          </a:p>
          <a:p>
            <a:pPr eaLnBrk="1" hangingPunct="1"/>
            <a:r>
              <a:rPr lang="en-CA" sz="2400" b="1" dirty="0" smtClean="0">
                <a:solidFill>
                  <a:srgbClr val="8C162C"/>
                </a:solidFill>
              </a:rPr>
              <a:t>Communication Skills </a:t>
            </a:r>
            <a:endParaRPr lang="en-CA" sz="2400" b="1" dirty="0">
              <a:solidFill>
                <a:srgbClr val="8C162C"/>
              </a:solidFill>
            </a:endParaRPr>
          </a:p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CA" altLang="ja-JP" sz="2400" dirty="0" smtClean="0"/>
              <a:t> Social communication is a central area of challenge </a:t>
            </a:r>
          </a:p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CA" altLang="ja-JP" sz="2400" dirty="0" smtClean="0"/>
              <a:t> In adulthood, these difficulties may exacerbate or lead to problems with friendships, romantic relationships, daily living and vocational success. </a:t>
            </a:r>
            <a:endParaRPr lang="en-CA" sz="2400" b="1" dirty="0">
              <a:solidFill>
                <a:srgbClr val="8C162C"/>
              </a:solidFill>
            </a:endParaRPr>
          </a:p>
          <a:p>
            <a:pPr eaLnBrk="1" hangingPunct="1">
              <a:buClr>
                <a:srgbClr val="E195A4"/>
              </a:buClr>
            </a:pPr>
            <a:endParaRPr lang="en-CA" sz="1400" b="1" dirty="0">
              <a:solidFill>
                <a:srgbClr val="8C162C"/>
              </a:solidFill>
            </a:endParaRPr>
          </a:p>
          <a:p>
            <a:pPr eaLnBrk="1" hangingPunct="1"/>
            <a:r>
              <a:rPr lang="en-CA" sz="2400" b="1" dirty="0">
                <a:solidFill>
                  <a:srgbClr val="8C162C"/>
                </a:solidFill>
              </a:rPr>
              <a:t>Self-</a:t>
            </a:r>
            <a:r>
              <a:rPr lang="en-CA" sz="2400" b="1" dirty="0" smtClean="0">
                <a:solidFill>
                  <a:srgbClr val="8C162C"/>
                </a:solidFill>
              </a:rPr>
              <a:t>determination Skills</a:t>
            </a:r>
            <a:endParaRPr lang="en-CA" sz="2400" b="1" dirty="0">
              <a:solidFill>
                <a:srgbClr val="8C162C"/>
              </a:solidFill>
            </a:endParaRPr>
          </a:p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CA" sz="2400" dirty="0" smtClean="0"/>
              <a:t> Defined as acting as the primary causal agent in one’s life and making choices that affect quality of life (Wehmeyer, 2007)</a:t>
            </a:r>
          </a:p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US" sz="2400" dirty="0" smtClean="0"/>
              <a:t> Recognized as a modality to facilitate better quality of life and transitional outcomes, such as employment, independent living and </a:t>
            </a:r>
            <a:r>
              <a:rPr lang="en-US" sz="2400" dirty="0"/>
              <a:t>community involvement </a:t>
            </a:r>
            <a:r>
              <a:rPr lang="en-US" sz="2400" dirty="0" smtClean="0"/>
              <a:t>(Hendricks &amp; </a:t>
            </a:r>
            <a:r>
              <a:rPr lang="en-US" sz="2400" dirty="0" err="1"/>
              <a:t>Wehman</a:t>
            </a:r>
            <a:r>
              <a:rPr lang="en-US" sz="2400" dirty="0"/>
              <a:t>, </a:t>
            </a:r>
            <a:r>
              <a:rPr lang="en-US" sz="2400" dirty="0" smtClean="0"/>
              <a:t>2009</a:t>
            </a:r>
            <a:r>
              <a:rPr lang="en-US" sz="2400" dirty="0"/>
              <a:t>)</a:t>
            </a:r>
            <a:endParaRPr lang="en-US" sz="2400" dirty="0" smtClean="0"/>
          </a:p>
          <a:p>
            <a:pPr eaLnBrk="1" hangingPunct="1">
              <a:buClr>
                <a:srgbClr val="E195A4"/>
              </a:buClr>
            </a:pPr>
            <a:endParaRPr lang="en-CA" sz="1400" b="1" dirty="0">
              <a:solidFill>
                <a:srgbClr val="8C162C"/>
              </a:solidFill>
            </a:endParaRPr>
          </a:p>
          <a:p>
            <a:pPr eaLnBrk="1" hangingPunct="1"/>
            <a:r>
              <a:rPr lang="en-CA" sz="2400" b="1" dirty="0" smtClean="0">
                <a:solidFill>
                  <a:srgbClr val="8C162C"/>
                </a:solidFill>
              </a:rPr>
              <a:t>Working with Others Skills</a:t>
            </a:r>
            <a:endParaRPr lang="en-CA" sz="2400" b="1" dirty="0">
              <a:solidFill>
                <a:srgbClr val="8C162C"/>
              </a:solidFill>
            </a:endParaRPr>
          </a:p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CA" sz="2400" dirty="0" smtClean="0"/>
              <a:t> Peer relationships and the work social environment can be especially challenging for individuals with ASD</a:t>
            </a:r>
            <a:endParaRPr lang="en-CA" dirty="0"/>
          </a:p>
        </p:txBody>
      </p:sp>
      <p:sp>
        <p:nvSpPr>
          <p:cNvPr id="15401" name="TextBox 3"/>
          <p:cNvSpPr txBox="1">
            <a:spLocks noChangeArrowheads="1"/>
          </p:cNvSpPr>
          <p:nvPr/>
        </p:nvSpPr>
        <p:spPr bwMode="auto">
          <a:xfrm>
            <a:off x="10755760" y="13629184"/>
            <a:ext cx="8461375" cy="1375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E195A4"/>
              </a:buClr>
              <a:buFont typeface="Wingdings" charset="2"/>
              <a:buChar char="§"/>
            </a:pPr>
            <a:r>
              <a:rPr lang="en-US" sz="2400" dirty="0"/>
              <a:t>The </a:t>
            </a:r>
            <a:r>
              <a:rPr lang="en-US" sz="2400" dirty="0" smtClean="0"/>
              <a:t>program was implemented in Montreal, </a:t>
            </a:r>
            <a:r>
              <a:rPr lang="en-US" sz="2400" dirty="0"/>
              <a:t>Quebec, Canada</a:t>
            </a:r>
            <a:r>
              <a:rPr lang="en-US" sz="2400" dirty="0" smtClean="0"/>
              <a:t>.</a:t>
            </a:r>
            <a:endParaRPr lang="en-US" sz="2400" dirty="0"/>
          </a:p>
          <a:p>
            <a:pPr eaLnBrk="1" hangingPunct="1">
              <a:buClr>
                <a:srgbClr val="E195A4"/>
              </a:buClr>
              <a:buFont typeface="Wingdings" charset="2"/>
              <a:buChar char="§"/>
            </a:pPr>
            <a:r>
              <a:rPr lang="en-CA" sz="2400" dirty="0" smtClean="0"/>
              <a:t>Prior to the session we conducted an </a:t>
            </a:r>
            <a:r>
              <a:rPr lang="en-CA" sz="2400" dirty="0"/>
              <a:t>i</a:t>
            </a:r>
            <a:r>
              <a:rPr lang="en-CA" sz="2400" dirty="0" smtClean="0"/>
              <a:t>ntake </a:t>
            </a:r>
            <a:r>
              <a:rPr lang="en-CA" sz="2400" dirty="0"/>
              <a:t>interview </a:t>
            </a:r>
            <a:r>
              <a:rPr lang="en-CA" sz="2400" dirty="0" smtClean="0"/>
              <a:t>with </a:t>
            </a:r>
            <a:r>
              <a:rPr lang="en-CA" sz="2400" dirty="0"/>
              <a:t>inclusion measures (NVIQ, language level</a:t>
            </a:r>
            <a:r>
              <a:rPr lang="en-CA" sz="2400" dirty="0" smtClean="0"/>
              <a:t>, ASD </a:t>
            </a:r>
            <a:r>
              <a:rPr lang="en-CA" sz="2400" dirty="0"/>
              <a:t>diagnosis</a:t>
            </a:r>
            <a:r>
              <a:rPr lang="en-CA" sz="2400" dirty="0" smtClean="0"/>
              <a:t>), a needs assessment and a self-report of skill level across the three domains. </a:t>
            </a:r>
          </a:p>
          <a:p>
            <a:pPr eaLnBrk="1" hangingPunct="1">
              <a:buClr>
                <a:srgbClr val="E195A4"/>
              </a:buClr>
              <a:buFont typeface="Wingdings" charset="2"/>
              <a:buChar char="§"/>
            </a:pPr>
            <a:r>
              <a:rPr lang="en-CA" altLang="ja-JP" sz="2400" dirty="0" smtClean="0"/>
              <a:t>The </a:t>
            </a:r>
            <a:r>
              <a:rPr lang="en-CA" altLang="ja-JP" sz="2400" b="1" dirty="0" smtClean="0">
                <a:solidFill>
                  <a:srgbClr val="8C162C"/>
                </a:solidFill>
              </a:rPr>
              <a:t>Transition Support Program curriculum </a:t>
            </a:r>
            <a:r>
              <a:rPr lang="en-CA" altLang="ja-JP" sz="2400" dirty="0" smtClean="0"/>
              <a:t>includes three domains with five modules each: </a:t>
            </a:r>
          </a:p>
          <a:p>
            <a:pPr eaLnBrk="1" hangingPunct="1">
              <a:buClr>
                <a:srgbClr val="E195A4"/>
              </a:buClr>
              <a:buFont typeface="Wingdings" charset="2"/>
              <a:buChar char="§"/>
            </a:pPr>
            <a:endParaRPr lang="en-CA" altLang="ja-JP" sz="2400" dirty="0"/>
          </a:p>
          <a:p>
            <a:pPr eaLnBrk="1" hangingPunct="1">
              <a:buClr>
                <a:srgbClr val="E195A4"/>
              </a:buClr>
              <a:buFont typeface="Wingdings" charset="2"/>
              <a:buChar char="§"/>
            </a:pPr>
            <a:endParaRPr lang="en-CA" altLang="ja-JP" sz="2400" dirty="0" smtClean="0"/>
          </a:p>
          <a:p>
            <a:pPr eaLnBrk="1" hangingPunct="1">
              <a:buClr>
                <a:srgbClr val="E195A4"/>
              </a:buClr>
              <a:buFont typeface="Wingdings" charset="2"/>
              <a:buChar char="§"/>
            </a:pPr>
            <a:endParaRPr lang="en-CA" altLang="ja-JP" sz="2400" dirty="0" smtClean="0"/>
          </a:p>
          <a:p>
            <a:pPr eaLnBrk="1" hangingPunct="1">
              <a:buClr>
                <a:srgbClr val="E195A4"/>
              </a:buClr>
              <a:buFont typeface="Wingdings" charset="2"/>
              <a:buChar char="§"/>
            </a:pPr>
            <a:endParaRPr lang="en-CA" altLang="ja-JP" sz="2400" dirty="0"/>
          </a:p>
          <a:p>
            <a:pPr marL="0" indent="0" eaLnBrk="1" hangingPunct="1">
              <a:buClr>
                <a:srgbClr val="E195A4"/>
              </a:buClr>
            </a:pPr>
            <a:endParaRPr lang="en-CA" altLang="ja-JP" sz="2400" dirty="0" smtClean="0"/>
          </a:p>
          <a:p>
            <a:pPr marL="0" indent="0" eaLnBrk="1" hangingPunct="1">
              <a:buClr>
                <a:srgbClr val="EE8FE7"/>
              </a:buClr>
            </a:pPr>
            <a:endParaRPr lang="en-CA" altLang="ja-JP" sz="2400" dirty="0"/>
          </a:p>
          <a:p>
            <a:pPr marL="0" indent="0" eaLnBrk="1" hangingPunct="1">
              <a:buClr>
                <a:srgbClr val="EE8FE7"/>
              </a:buClr>
            </a:pPr>
            <a:endParaRPr lang="en-CA" altLang="ja-JP" sz="2400" dirty="0" smtClean="0"/>
          </a:p>
          <a:p>
            <a:pPr marL="0" indent="0" eaLnBrk="1" hangingPunct="1">
              <a:buClr>
                <a:srgbClr val="EE8FE7"/>
              </a:buClr>
            </a:pPr>
            <a:endParaRPr lang="en-CA" altLang="ja-JP" sz="2400" dirty="0"/>
          </a:p>
          <a:p>
            <a:pPr marL="0" indent="0" eaLnBrk="1" hangingPunct="1">
              <a:buClr>
                <a:srgbClr val="EE8FE7"/>
              </a:buClr>
            </a:pPr>
            <a:endParaRPr lang="en-CA" altLang="ja-JP" sz="2400" dirty="0" smtClean="0"/>
          </a:p>
          <a:p>
            <a:pPr eaLnBrk="1" hangingPunct="1">
              <a:buClr>
                <a:srgbClr val="EE8FE7"/>
              </a:buClr>
              <a:buFont typeface="Wingdings" charset="0"/>
              <a:buChar char="§"/>
            </a:pPr>
            <a:endParaRPr lang="en-CA" altLang="ja-JP" sz="2400" dirty="0"/>
          </a:p>
          <a:p>
            <a:pPr eaLnBrk="1" hangingPunct="1">
              <a:buClr>
                <a:srgbClr val="EE8FE7"/>
              </a:buClr>
              <a:buFont typeface="Wingdings" charset="0"/>
              <a:buChar char="§"/>
            </a:pPr>
            <a:endParaRPr lang="en-CA" altLang="ja-JP" sz="2400" dirty="0" smtClean="0"/>
          </a:p>
          <a:p>
            <a:pPr eaLnBrk="1" hangingPunct="1">
              <a:buClr>
                <a:srgbClr val="EE8FE7"/>
              </a:buClr>
              <a:buFont typeface="Wingdings" charset="0"/>
              <a:buChar char="§"/>
            </a:pPr>
            <a:endParaRPr lang="en-CA" altLang="ja-JP" sz="2400" dirty="0"/>
          </a:p>
          <a:p>
            <a:pPr eaLnBrk="1" hangingPunct="1">
              <a:buClr>
                <a:srgbClr val="EE8FE7"/>
              </a:buClr>
              <a:buFont typeface="Wingdings" charset="0"/>
              <a:buChar char="§"/>
            </a:pPr>
            <a:endParaRPr lang="en-CA" altLang="ja-JP" sz="2400" dirty="0" smtClean="0"/>
          </a:p>
          <a:p>
            <a:pPr eaLnBrk="1" hangingPunct="1">
              <a:buClr>
                <a:srgbClr val="EE8FE7"/>
              </a:buClr>
              <a:buFont typeface="Wingdings" charset="0"/>
              <a:buChar char="§"/>
            </a:pPr>
            <a:endParaRPr lang="en-CA" altLang="ja-JP" sz="2400" dirty="0"/>
          </a:p>
          <a:p>
            <a:pPr eaLnBrk="1" hangingPunct="1">
              <a:buClr>
                <a:srgbClr val="EE8FE7"/>
              </a:buClr>
              <a:buFont typeface="Wingdings" charset="0"/>
              <a:buChar char="§"/>
            </a:pPr>
            <a:endParaRPr lang="en-CA" altLang="ja-JP" sz="2400" dirty="0" smtClean="0"/>
          </a:p>
          <a:p>
            <a:pPr eaLnBrk="1" hangingPunct="1">
              <a:buClr>
                <a:srgbClr val="EE8FE7"/>
              </a:buClr>
              <a:buFont typeface="Wingdings" charset="0"/>
              <a:buChar char="§"/>
            </a:pPr>
            <a:endParaRPr lang="en-CA" altLang="ja-JP" sz="2400" dirty="0"/>
          </a:p>
          <a:p>
            <a:pPr eaLnBrk="1" hangingPunct="1">
              <a:buClr>
                <a:srgbClr val="EE8FE7"/>
              </a:buClr>
              <a:buFont typeface="Wingdings" charset="0"/>
              <a:buChar char="§"/>
            </a:pPr>
            <a:endParaRPr lang="en-CA" altLang="ja-JP" sz="2400" dirty="0" smtClean="0"/>
          </a:p>
          <a:p>
            <a:pPr eaLnBrk="1" hangingPunct="1">
              <a:buClr>
                <a:srgbClr val="EE8FE7"/>
              </a:buClr>
              <a:buFont typeface="Wingdings" charset="0"/>
              <a:buChar char="§"/>
            </a:pPr>
            <a:endParaRPr lang="en-CA" altLang="ja-JP" sz="2400" dirty="0"/>
          </a:p>
          <a:p>
            <a:pPr eaLnBrk="1" hangingPunct="1">
              <a:buClr>
                <a:srgbClr val="EE8FE7"/>
              </a:buClr>
              <a:buFont typeface="Wingdings" charset="0"/>
              <a:buChar char="§"/>
            </a:pPr>
            <a:endParaRPr lang="en-CA" altLang="ja-JP" sz="2400" dirty="0" smtClean="0"/>
          </a:p>
          <a:p>
            <a:pPr eaLnBrk="1" hangingPunct="1">
              <a:buClr>
                <a:srgbClr val="EE8FE7"/>
              </a:buClr>
              <a:buFont typeface="Wingdings" charset="0"/>
              <a:buChar char="§"/>
            </a:pPr>
            <a:endParaRPr lang="en-CA" altLang="ja-JP" sz="2400" dirty="0"/>
          </a:p>
          <a:p>
            <a:pPr eaLnBrk="1" hangingPunct="1">
              <a:buClr>
                <a:srgbClr val="EE8FE7"/>
              </a:buClr>
              <a:buFont typeface="Wingdings" charset="0"/>
              <a:buChar char="§"/>
            </a:pPr>
            <a:endParaRPr lang="en-CA" altLang="ja-JP" sz="2400" dirty="0" smtClean="0"/>
          </a:p>
          <a:p>
            <a:pPr eaLnBrk="1" hangingPunct="1">
              <a:buClr>
                <a:srgbClr val="EE8FE7"/>
              </a:buClr>
              <a:buFont typeface="Wingdings" charset="0"/>
              <a:buChar char="§"/>
            </a:pPr>
            <a:endParaRPr lang="en-CA" altLang="ja-JP" sz="2400" dirty="0"/>
          </a:p>
          <a:p>
            <a:pPr eaLnBrk="1" hangingPunct="1">
              <a:buClr>
                <a:srgbClr val="EE8FE7"/>
              </a:buClr>
              <a:buFont typeface="Wingdings" charset="0"/>
              <a:buChar char="§"/>
            </a:pPr>
            <a:endParaRPr lang="en-CA" altLang="ja-JP" sz="2400" dirty="0" smtClean="0"/>
          </a:p>
          <a:p>
            <a:pPr marL="0" indent="0" eaLnBrk="1" hangingPunct="1">
              <a:buClr>
                <a:srgbClr val="E195A4"/>
              </a:buClr>
            </a:pPr>
            <a:endParaRPr lang="en-CA" altLang="ja-JP" sz="2400" dirty="0" smtClean="0"/>
          </a:p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CA" altLang="ja-JP" sz="2400" dirty="0" smtClean="0"/>
              <a:t>Curriculum modules were selected according to the expressed needs of the participants.</a:t>
            </a:r>
          </a:p>
          <a:p>
            <a:pPr marL="0" indent="0" eaLnBrk="1" hangingPunct="1">
              <a:buClr>
                <a:srgbClr val="E195A4"/>
              </a:buClr>
            </a:pPr>
            <a:endParaRPr lang="en-CA" altLang="ja-JP" sz="2400" dirty="0"/>
          </a:p>
          <a:p>
            <a:pPr marL="0" indent="0" eaLnBrk="1" hangingPunct="1">
              <a:buClr>
                <a:srgbClr val="E195A4"/>
              </a:buClr>
            </a:pPr>
            <a:r>
              <a:rPr lang="en-CA" altLang="ja-JP" sz="2400" dirty="0" smtClean="0"/>
              <a:t> </a:t>
            </a:r>
            <a:endParaRPr lang="en-CA" sz="2800" dirty="0"/>
          </a:p>
        </p:txBody>
      </p:sp>
      <p:sp>
        <p:nvSpPr>
          <p:cNvPr id="15402" name="TextBox 8"/>
          <p:cNvSpPr txBox="1">
            <a:spLocks noChangeArrowheads="1"/>
          </p:cNvSpPr>
          <p:nvPr/>
        </p:nvSpPr>
        <p:spPr bwMode="auto">
          <a:xfrm>
            <a:off x="30341936" y="20541952"/>
            <a:ext cx="8623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CA" sz="2400" dirty="0"/>
          </a:p>
        </p:txBody>
      </p:sp>
      <p:sp>
        <p:nvSpPr>
          <p:cNvPr id="15405" name="AutoShape 122"/>
          <p:cNvSpPr>
            <a:spLocks noChangeArrowheads="1"/>
          </p:cNvSpPr>
          <p:nvPr/>
        </p:nvSpPr>
        <p:spPr bwMode="auto">
          <a:xfrm>
            <a:off x="20549045" y="9884768"/>
            <a:ext cx="8640763" cy="1008063"/>
          </a:xfrm>
          <a:prstGeom prst="roundRect">
            <a:avLst>
              <a:gd name="adj" fmla="val 50000"/>
            </a:avLst>
          </a:prstGeom>
          <a:solidFill>
            <a:srgbClr val="8C16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algn="ctr" defTabSz="781050"/>
            <a:r>
              <a:rPr lang="en-CA" sz="2900" b="1" dirty="0" smtClean="0">
                <a:solidFill>
                  <a:schemeClr val="bg1"/>
                </a:solidFill>
              </a:rPr>
              <a:t>Social Communication  </a:t>
            </a:r>
            <a:endParaRPr lang="en-US" sz="2900" b="1" dirty="0">
              <a:solidFill>
                <a:schemeClr val="bg1"/>
              </a:solidFill>
            </a:endParaRPr>
          </a:p>
        </p:txBody>
      </p:sp>
      <p:sp>
        <p:nvSpPr>
          <p:cNvPr id="15407" name="TextBox 11"/>
          <p:cNvSpPr txBox="1">
            <a:spLocks noChangeArrowheads="1"/>
          </p:cNvSpPr>
          <p:nvPr/>
        </p:nvSpPr>
        <p:spPr bwMode="auto">
          <a:xfrm>
            <a:off x="20548848" y="31343152"/>
            <a:ext cx="892899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US" sz="2400" dirty="0" smtClean="0"/>
              <a:t>Self-reported qualitative changes in self-regulation, </a:t>
            </a:r>
            <a:r>
              <a:rPr lang="en-US" sz="2400" dirty="0"/>
              <a:t>s</a:t>
            </a:r>
            <a:r>
              <a:rPr lang="en-US" sz="2400" dirty="0" smtClean="0"/>
              <a:t>elf-advocacy, and resources. </a:t>
            </a:r>
          </a:p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US" sz="2400" b="1" dirty="0" smtClean="0"/>
              <a:t>Percentage of change: </a:t>
            </a:r>
            <a:r>
              <a:rPr lang="en-US" sz="2400" dirty="0" smtClean="0"/>
              <a:t>86% decrease in low skills; 15% decrease in medium skills; 14.3% increase in high skills.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5408" name="AutoShape 122"/>
          <p:cNvSpPr>
            <a:spLocks noChangeArrowheads="1"/>
          </p:cNvSpPr>
          <p:nvPr/>
        </p:nvSpPr>
        <p:spPr bwMode="auto">
          <a:xfrm>
            <a:off x="20476840" y="21550114"/>
            <a:ext cx="8639175" cy="1008062"/>
          </a:xfrm>
          <a:prstGeom prst="roundRect">
            <a:avLst>
              <a:gd name="adj" fmla="val 50000"/>
            </a:avLst>
          </a:prstGeom>
          <a:solidFill>
            <a:srgbClr val="8C16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algn="ctr" defTabSz="781050"/>
            <a:r>
              <a:rPr lang="en-US" sz="2900" b="1" dirty="0" smtClean="0">
                <a:solidFill>
                  <a:schemeClr val="bg1"/>
                </a:solidFill>
              </a:rPr>
              <a:t>Self-Determination  </a:t>
            </a:r>
            <a:endParaRPr lang="en-US" sz="2900" b="1" dirty="0">
              <a:solidFill>
                <a:schemeClr val="bg1"/>
              </a:solidFill>
            </a:endParaRPr>
          </a:p>
        </p:txBody>
      </p:sp>
      <p:sp>
        <p:nvSpPr>
          <p:cNvPr id="15413" name="TextBox 13"/>
          <p:cNvSpPr txBox="1">
            <a:spLocks noChangeArrowheads="1"/>
          </p:cNvSpPr>
          <p:nvPr/>
        </p:nvSpPr>
        <p:spPr bwMode="auto">
          <a:xfrm>
            <a:off x="30341936" y="29830984"/>
            <a:ext cx="85979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indent="-285750">
              <a:buClr>
                <a:srgbClr val="E195A4"/>
              </a:buClr>
              <a:buFont typeface="Wingdings" charset="2"/>
              <a:buChar char="§"/>
            </a:pPr>
            <a:r>
              <a:rPr lang="en-US" sz="1600" dirty="0"/>
              <a:t>Burgess, A. F., &amp; </a:t>
            </a:r>
            <a:r>
              <a:rPr lang="en-US" sz="1600" dirty="0" err="1"/>
              <a:t>Gutstein</a:t>
            </a:r>
            <a:r>
              <a:rPr lang="en-US" sz="1600" dirty="0"/>
              <a:t>, S. E. (2007). Quality of life for people with autism: Raising the standard </a:t>
            </a:r>
            <a:r>
              <a:rPr lang="en-US" sz="1600" dirty="0" smtClean="0"/>
              <a:t>for evaluating </a:t>
            </a:r>
            <a:r>
              <a:rPr lang="en-US" sz="1600" dirty="0"/>
              <a:t>successful outcomes. </a:t>
            </a:r>
            <a:r>
              <a:rPr lang="en-US" sz="1600" i="1" dirty="0"/>
              <a:t>Child and Adolescent Mental Health, 12</a:t>
            </a:r>
            <a:r>
              <a:rPr lang="en-US" sz="1600" dirty="0"/>
              <a:t>, 80-86. </a:t>
            </a:r>
            <a:endParaRPr lang="en-US" sz="1600" dirty="0" smtClean="0"/>
          </a:p>
          <a:p>
            <a:pPr marL="285750" indent="-285750">
              <a:buClr>
                <a:srgbClr val="E195A4"/>
              </a:buClr>
              <a:buFont typeface="Wingdings" charset="2"/>
              <a:buChar char="§"/>
            </a:pPr>
            <a:r>
              <a:rPr lang="en-US" sz="1600" dirty="0"/>
              <a:t>Hendricks, D. R. &amp; </a:t>
            </a:r>
            <a:r>
              <a:rPr lang="en-US" sz="1600" dirty="0" err="1"/>
              <a:t>Wehman</a:t>
            </a:r>
            <a:r>
              <a:rPr lang="en-US" sz="1600" dirty="0"/>
              <a:t>, P. (2009). Transition from school to adulthood for youth with autism spectrum disorders. </a:t>
            </a:r>
            <a:r>
              <a:rPr lang="en-US" sz="1600" i="1" dirty="0"/>
              <a:t>Focus on Autism and Other Developmental Disabilities, 24, </a:t>
            </a:r>
            <a:r>
              <a:rPr lang="en-US" sz="1600" dirty="0"/>
              <a:t>77-88. </a:t>
            </a:r>
            <a:endParaRPr lang="en-US" sz="1600" dirty="0" smtClean="0"/>
          </a:p>
          <a:p>
            <a:pPr marL="285750" indent="-285750">
              <a:buClr>
                <a:srgbClr val="E195A4"/>
              </a:buClr>
              <a:buFont typeface="Wingdings" charset="2"/>
              <a:buChar char="§"/>
            </a:pPr>
            <a:r>
              <a:rPr lang="en-US" sz="1600" dirty="0" err="1" smtClean="0"/>
              <a:t>Howlin</a:t>
            </a:r>
            <a:r>
              <a:rPr lang="en-US" sz="1600" dirty="0"/>
              <a:t>, P., Goode, S., Hutton, J., &amp; Rutter, M. (2004). Adult outcomes for children with autism. </a:t>
            </a:r>
            <a:r>
              <a:rPr lang="en-US" sz="1600" i="1" dirty="0"/>
              <a:t>Journal of </a:t>
            </a:r>
            <a:r>
              <a:rPr lang="en-US" sz="1600" i="1" dirty="0" smtClean="0"/>
              <a:t>Child </a:t>
            </a:r>
            <a:r>
              <a:rPr lang="en-US" sz="1600" i="1" dirty="0"/>
              <a:t>Psychology and Psychiatry, 45</a:t>
            </a:r>
            <a:r>
              <a:rPr lang="en-US" sz="1600" dirty="0"/>
              <a:t>, 212-229</a:t>
            </a:r>
            <a:r>
              <a:rPr lang="en-US" sz="1600" dirty="0" smtClean="0"/>
              <a:t>.</a:t>
            </a:r>
          </a:p>
          <a:p>
            <a:pPr marL="285750" indent="-285750">
              <a:buClr>
                <a:srgbClr val="E195A4"/>
              </a:buClr>
              <a:buFont typeface="Wingdings" charset="2"/>
              <a:buChar char="§"/>
            </a:pPr>
            <a:r>
              <a:rPr lang="en-US" sz="1600" dirty="0" err="1" smtClean="0"/>
              <a:t>Ganz</a:t>
            </a:r>
            <a:r>
              <a:rPr lang="en-US" sz="1600" dirty="0"/>
              <a:t>, M. L. (2007). The lifetime distribution of the incremental societal costs of autism. </a:t>
            </a:r>
            <a:r>
              <a:rPr lang="en-US" sz="1600" i="1" dirty="0"/>
              <a:t>Archives of </a:t>
            </a:r>
            <a:r>
              <a:rPr lang="en-US" sz="1600" i="1" dirty="0" smtClean="0"/>
              <a:t>Pediatrics </a:t>
            </a:r>
            <a:r>
              <a:rPr lang="en-US" sz="1600" i="1" dirty="0"/>
              <a:t>and Adolescent Medicine, 161</a:t>
            </a:r>
            <a:r>
              <a:rPr lang="en-US" sz="1600" dirty="0"/>
              <a:t>, 343-349</a:t>
            </a:r>
            <a:r>
              <a:rPr lang="en-US" sz="1600" dirty="0" smtClean="0"/>
              <a:t>.</a:t>
            </a:r>
          </a:p>
          <a:p>
            <a:pPr marL="285750" indent="-285750">
              <a:buClr>
                <a:srgbClr val="E195A4"/>
              </a:buClr>
              <a:buFont typeface="Wingdings" charset="2"/>
              <a:buChar char="§"/>
            </a:pPr>
            <a:r>
              <a:rPr lang="en-US" sz="1600" dirty="0" smtClean="0"/>
              <a:t>Wehmeyer</a:t>
            </a:r>
            <a:r>
              <a:rPr lang="en-US" sz="1600" dirty="0"/>
              <a:t>, M. L. (2005). Self-determination and individuals with severe disabilities: Reexamining </a:t>
            </a:r>
            <a:r>
              <a:rPr lang="en-US" sz="1600" dirty="0" smtClean="0"/>
              <a:t>meanings </a:t>
            </a:r>
            <a:r>
              <a:rPr lang="en-US" sz="1600" dirty="0"/>
              <a:t>and misinterpretations. </a:t>
            </a:r>
            <a:r>
              <a:rPr lang="en-US" sz="1600" i="1" dirty="0"/>
              <a:t>Research and Practice in Severe Disabilities, 30, </a:t>
            </a:r>
            <a:r>
              <a:rPr lang="en-US" sz="1600" dirty="0"/>
              <a:t>113-120</a:t>
            </a:r>
            <a:r>
              <a:rPr lang="en-US" sz="1600" i="1" dirty="0"/>
              <a:t>.</a:t>
            </a:r>
            <a:r>
              <a:rPr lang="en-US" sz="1600" dirty="0"/>
              <a:t> </a:t>
            </a:r>
            <a:endParaRPr lang="en-US" sz="1600" dirty="0" smtClean="0"/>
          </a:p>
        </p:txBody>
      </p:sp>
      <p:pic>
        <p:nvPicPr>
          <p:cNvPr id="15414" name="Picture 3" descr="mcgill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697" y="3187554"/>
            <a:ext cx="8652967" cy="237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15" name="Picture 60" descr="298175friends_group_29817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50" y="2395538"/>
            <a:ext cx="7777163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7" name="Picture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2904410"/>
              </p:ext>
            </p:extLst>
          </p:nvPr>
        </p:nvGraphicFramePr>
        <p:xfrm>
          <a:off x="10899776" y="7239512"/>
          <a:ext cx="7992888" cy="27172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288"/>
                <a:gridCol w="1224136"/>
                <a:gridCol w="1224136"/>
                <a:gridCol w="1512168"/>
                <a:gridCol w="1440160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latin typeface="Arial"/>
                          <a:cs typeface="Arial"/>
                        </a:rPr>
                        <a:t>Variable </a:t>
                      </a:r>
                      <a:endParaRPr lang="en-CA" sz="1800" dirty="0">
                        <a:latin typeface="Arial"/>
                        <a:cs typeface="Arial"/>
                      </a:endParaRPr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smtClean="0">
                          <a:latin typeface="Arial"/>
                          <a:cs typeface="Arial"/>
                        </a:rPr>
                        <a:t>M </a:t>
                      </a:r>
                      <a:endParaRPr lang="en-CA" sz="1800" dirty="0">
                        <a:latin typeface="Arial"/>
                        <a:cs typeface="Arial"/>
                      </a:endParaRPr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>
                          <a:latin typeface="Arial"/>
                          <a:cs typeface="Arial"/>
                        </a:rPr>
                        <a:t>SD</a:t>
                      </a:r>
                      <a:endParaRPr lang="en-CA" sz="2000" baseline="0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endParaRPr lang="en-CA" sz="2000" baseline="0" dirty="0" smtClean="0">
                        <a:latin typeface="Arial"/>
                        <a:cs typeface="Arial"/>
                      </a:endParaRPr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>
                          <a:latin typeface="Arial"/>
                          <a:cs typeface="Arial"/>
                        </a:rPr>
                        <a:t>Min</a:t>
                      </a:r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>
                          <a:latin typeface="Arial"/>
                          <a:cs typeface="Arial"/>
                        </a:rPr>
                        <a:t>Max</a:t>
                      </a:r>
                      <a:endParaRPr lang="en-CA" sz="2000" dirty="0">
                        <a:latin typeface="Arial"/>
                        <a:cs typeface="Arial"/>
                      </a:endParaRPr>
                    </a:p>
                  </a:txBody>
                  <a:tcPr marL="79888" marR="79888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CA" sz="2000" dirty="0" smtClean="0">
                          <a:latin typeface="Arial"/>
                          <a:cs typeface="Arial"/>
                        </a:rPr>
                        <a:t>Age</a:t>
                      </a:r>
                      <a:endParaRPr lang="en-CA" sz="2000" dirty="0">
                        <a:latin typeface="Arial"/>
                        <a:cs typeface="Arial"/>
                      </a:endParaRPr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18.75</a:t>
                      </a:r>
                      <a:endParaRPr lang="en-US" sz="2000" dirty="0"/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1.035</a:t>
                      </a:r>
                      <a:endParaRPr lang="en-US" sz="2000" dirty="0"/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 marL="79888" marR="79888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CA" sz="2000" dirty="0" smtClean="0">
                          <a:latin typeface="Arial"/>
                          <a:cs typeface="Arial"/>
                        </a:rPr>
                        <a:t>Verbal IQ</a:t>
                      </a:r>
                      <a:r>
                        <a:rPr lang="en-CA" sz="2000" baseline="0" dirty="0" smtClean="0">
                          <a:latin typeface="Arial"/>
                          <a:cs typeface="Arial"/>
                        </a:rPr>
                        <a:t> (WASI) *</a:t>
                      </a:r>
                      <a:endParaRPr lang="en-CA" sz="2000" dirty="0">
                        <a:latin typeface="Arial"/>
                        <a:cs typeface="Arial"/>
                      </a:endParaRPr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110.50</a:t>
                      </a:r>
                      <a:endParaRPr lang="en-US" sz="2000" dirty="0"/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17.992</a:t>
                      </a:r>
                      <a:endParaRPr lang="en-US" sz="2000" dirty="0"/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</a:t>
                      </a:r>
                      <a:endParaRPr lang="en-US" sz="2000" dirty="0"/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136</a:t>
                      </a:r>
                      <a:endParaRPr lang="en-US" sz="2000" dirty="0"/>
                    </a:p>
                  </a:txBody>
                  <a:tcPr marL="79888" marR="79888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CA" sz="2000" dirty="0" smtClean="0">
                          <a:latin typeface="Arial"/>
                          <a:cs typeface="Arial"/>
                        </a:rPr>
                        <a:t>Nonverbal</a:t>
                      </a:r>
                      <a:r>
                        <a:rPr lang="en-CA" sz="2000" baseline="0" dirty="0" smtClean="0">
                          <a:latin typeface="Arial"/>
                          <a:cs typeface="Arial"/>
                        </a:rPr>
                        <a:t> IQ (Raven’s Matrices) **</a:t>
                      </a:r>
                      <a:endParaRPr lang="en-CA" sz="2000" dirty="0">
                        <a:latin typeface="Arial"/>
                        <a:cs typeface="Arial"/>
                      </a:endParaRPr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61.38</a:t>
                      </a:r>
                      <a:endParaRPr lang="en-US" sz="2000" dirty="0"/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25.247</a:t>
                      </a:r>
                      <a:endParaRPr lang="en-US" sz="2000" dirty="0"/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36</a:t>
                      </a:r>
                      <a:endParaRPr lang="en-US" sz="2000" dirty="0"/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 marL="79888" marR="79888"/>
                </a:tc>
              </a:tr>
            </a:tbl>
          </a:graphicData>
        </a:graphic>
      </p:graphicFrame>
      <p:sp>
        <p:nvSpPr>
          <p:cNvPr id="71" name="TextBox 11"/>
          <p:cNvSpPr txBox="1">
            <a:spLocks noChangeArrowheads="1"/>
          </p:cNvSpPr>
          <p:nvPr/>
        </p:nvSpPr>
        <p:spPr bwMode="auto">
          <a:xfrm>
            <a:off x="20620856" y="19692372"/>
            <a:ext cx="85582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CA" sz="2400" dirty="0" smtClean="0"/>
              <a:t>Self-reported qualitative changes in initiating, perspective taking, impression making, and sarcasm</a:t>
            </a:r>
          </a:p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CA" sz="2400" b="1" dirty="0" smtClean="0"/>
              <a:t>Percentage of change</a:t>
            </a:r>
            <a:r>
              <a:rPr lang="en-CA" sz="2400" dirty="0" smtClean="0"/>
              <a:t>: 100% decrease in low skills; 12% decrease in medium skills; 100% increase in high skills</a:t>
            </a:r>
            <a:endParaRPr lang="en-CA" sz="2400" dirty="0"/>
          </a:p>
        </p:txBody>
      </p:sp>
      <p:sp>
        <p:nvSpPr>
          <p:cNvPr id="74" name="AutoShape 122"/>
          <p:cNvSpPr>
            <a:spLocks noChangeArrowheads="1"/>
          </p:cNvSpPr>
          <p:nvPr/>
        </p:nvSpPr>
        <p:spPr bwMode="auto">
          <a:xfrm>
            <a:off x="30269928" y="18309704"/>
            <a:ext cx="8640763" cy="1008063"/>
          </a:xfrm>
          <a:prstGeom prst="roundRect">
            <a:avLst>
              <a:gd name="adj" fmla="val 50000"/>
            </a:avLst>
          </a:prstGeom>
          <a:solidFill>
            <a:srgbClr val="8C16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algn="ctr" defTabSz="781050"/>
            <a:r>
              <a:rPr lang="en-US" sz="2900" b="1" dirty="0" smtClean="0">
                <a:solidFill>
                  <a:schemeClr val="bg1"/>
                </a:solidFill>
              </a:rPr>
              <a:t>Discussion</a:t>
            </a:r>
            <a:endParaRPr lang="en-US" sz="2900" b="1" dirty="0">
              <a:solidFill>
                <a:schemeClr val="bg1"/>
              </a:solidFill>
            </a:endParaRPr>
          </a:p>
        </p:txBody>
      </p:sp>
      <p:sp>
        <p:nvSpPr>
          <p:cNvPr id="75" name="TextBox 11"/>
          <p:cNvSpPr txBox="1">
            <a:spLocks noChangeArrowheads="1"/>
          </p:cNvSpPr>
          <p:nvPr/>
        </p:nvSpPr>
        <p:spPr bwMode="auto">
          <a:xfrm>
            <a:off x="30485952" y="16365488"/>
            <a:ext cx="856895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CA" sz="2400" dirty="0" smtClean="0"/>
              <a:t>Self-reported qualitative changes in knowing your context and in what makes good partners </a:t>
            </a:r>
          </a:p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US" sz="2400" b="1" dirty="0" smtClean="0"/>
              <a:t>Percentage of change: </a:t>
            </a:r>
            <a:r>
              <a:rPr lang="en-US" sz="2400" dirty="0" smtClean="0"/>
              <a:t>100% decrease in low skills; 33.3% increase in medium skills; 76.5% increase in high skills. </a:t>
            </a:r>
            <a:endParaRPr lang="en-US" sz="2400" dirty="0"/>
          </a:p>
        </p:txBody>
      </p:sp>
      <p:sp>
        <p:nvSpPr>
          <p:cNvPr id="76" name="TextBox 11"/>
          <p:cNvSpPr txBox="1">
            <a:spLocks noChangeArrowheads="1"/>
          </p:cNvSpPr>
          <p:nvPr/>
        </p:nvSpPr>
        <p:spPr bwMode="auto">
          <a:xfrm>
            <a:off x="30341936" y="19474021"/>
            <a:ext cx="855821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CA" sz="2400" dirty="0" smtClean="0">
                <a:solidFill>
                  <a:srgbClr val="000000"/>
                </a:solidFill>
              </a:rPr>
              <a:t>Participants reported greater skills post-program across the three domains, with the largest gains observed in social-communication skills.</a:t>
            </a:r>
            <a:endParaRPr lang="en-CA" sz="2400" dirty="0" smtClean="0"/>
          </a:p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CA" sz="2400" dirty="0" smtClean="0">
                <a:solidFill>
                  <a:srgbClr val="000000"/>
                </a:solidFill>
              </a:rPr>
              <a:t>Self-reported skill level may not accurately reflect the  changes in social, communication and self-determination skills post program. </a:t>
            </a:r>
          </a:p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CA" sz="2400" dirty="0" smtClean="0">
                <a:solidFill>
                  <a:srgbClr val="000000"/>
                </a:solidFill>
              </a:rPr>
              <a:t>More objective and long term outcome measures are required. </a:t>
            </a:r>
          </a:p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CA" sz="2400" dirty="0" smtClean="0">
                <a:solidFill>
                  <a:srgbClr val="000000"/>
                </a:solidFill>
              </a:rPr>
              <a:t>Our focus on a myriad of social, communication and self-determination skills will provide young adults with ASD with the tools to gain access to community, educational and employment opportunities</a:t>
            </a:r>
            <a:r>
              <a:rPr lang="en-CA" sz="2400" dirty="0">
                <a:solidFill>
                  <a:srgbClr val="000000"/>
                </a:solidFill>
              </a:rPr>
              <a:t> </a:t>
            </a:r>
            <a:r>
              <a:rPr lang="en-CA" sz="2400" dirty="0" smtClean="0">
                <a:solidFill>
                  <a:srgbClr val="000000"/>
                </a:solidFill>
              </a:rPr>
              <a:t>in adulthood.</a:t>
            </a:r>
            <a:endParaRPr lang="en-CA" sz="1200" i="1" dirty="0" smtClean="0">
              <a:solidFill>
                <a:srgbClr val="FF0000"/>
              </a:solidFill>
            </a:endParaRPr>
          </a:p>
        </p:txBody>
      </p:sp>
      <p:sp>
        <p:nvSpPr>
          <p:cNvPr id="60" name="AutoShape 122"/>
          <p:cNvSpPr>
            <a:spLocks noChangeArrowheads="1"/>
          </p:cNvSpPr>
          <p:nvPr/>
        </p:nvSpPr>
        <p:spPr bwMode="auto">
          <a:xfrm>
            <a:off x="20548848" y="6716416"/>
            <a:ext cx="8640762" cy="1008062"/>
          </a:xfrm>
          <a:prstGeom prst="roundRect">
            <a:avLst>
              <a:gd name="adj" fmla="val 50000"/>
            </a:avLst>
          </a:prstGeom>
          <a:solidFill>
            <a:srgbClr val="8C16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algn="ctr" defTabSz="781050"/>
            <a:r>
              <a:rPr lang="en-US" sz="2900" b="1" dirty="0" smtClean="0">
                <a:solidFill>
                  <a:schemeClr val="bg1"/>
                </a:solidFill>
              </a:rPr>
              <a:t>Results</a:t>
            </a:r>
            <a:endParaRPr lang="en-US" sz="2900" b="1" dirty="0">
              <a:solidFill>
                <a:schemeClr val="bg1"/>
              </a:solidFill>
            </a:endParaRPr>
          </a:p>
        </p:txBody>
      </p:sp>
      <p:sp>
        <p:nvSpPr>
          <p:cNvPr id="61" name="Text Box 71"/>
          <p:cNvSpPr txBox="1">
            <a:spLocks noChangeArrowheads="1"/>
          </p:cNvSpPr>
          <p:nvPr/>
        </p:nvSpPr>
        <p:spPr bwMode="auto">
          <a:xfrm>
            <a:off x="20620856" y="7811052"/>
            <a:ext cx="8280400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buClr>
                <a:srgbClr val="E195A4"/>
              </a:buClr>
              <a:buSzPct val="100000"/>
              <a:buFont typeface="Wingdings" charset="2"/>
              <a:buChar char="§"/>
            </a:pPr>
            <a:r>
              <a:rPr lang="en-CA" sz="2400" dirty="0" smtClean="0">
                <a:solidFill>
                  <a:srgbClr val="000000"/>
                </a:solidFill>
              </a:rPr>
              <a:t>Good attendance rates, with a mean of </a:t>
            </a:r>
            <a:r>
              <a:rPr lang="en-CA" sz="2400" dirty="0" smtClean="0"/>
              <a:t>84% </a:t>
            </a:r>
            <a:r>
              <a:rPr lang="en-CA" sz="2400" dirty="0"/>
              <a:t>attendance over the 10 week </a:t>
            </a:r>
            <a:r>
              <a:rPr lang="en-CA" sz="2400" dirty="0" smtClean="0"/>
              <a:t>program across the two cohorts. </a:t>
            </a:r>
            <a:endParaRPr lang="en-CA" sz="2400" dirty="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ts val="0"/>
              </a:spcBef>
              <a:buClr>
                <a:srgbClr val="E195A4"/>
              </a:buClr>
              <a:buSzPct val="100000"/>
              <a:buFont typeface="Wingdings" charset="2"/>
              <a:buChar char="§"/>
            </a:pPr>
            <a:r>
              <a:rPr lang="en-CA" sz="2400" dirty="0" smtClean="0">
                <a:solidFill>
                  <a:srgbClr val="000000"/>
                </a:solidFill>
              </a:rPr>
              <a:t>Participants </a:t>
            </a:r>
            <a:r>
              <a:rPr lang="en-CA" sz="2400" dirty="0">
                <a:solidFill>
                  <a:srgbClr val="000000"/>
                </a:solidFill>
              </a:rPr>
              <a:t>reported lower skills before the program across the </a:t>
            </a:r>
            <a:r>
              <a:rPr lang="en-CA" sz="2400" dirty="0" smtClean="0">
                <a:solidFill>
                  <a:srgbClr val="000000"/>
                </a:solidFill>
              </a:rPr>
              <a:t>three domains, </a:t>
            </a:r>
            <a:r>
              <a:rPr lang="en-CA" sz="2400" dirty="0">
                <a:solidFill>
                  <a:srgbClr val="000000"/>
                </a:solidFill>
              </a:rPr>
              <a:t>followed by medium to </a:t>
            </a:r>
            <a:r>
              <a:rPr lang="en-CA" sz="2400" dirty="0" smtClean="0">
                <a:solidFill>
                  <a:srgbClr val="000000"/>
                </a:solidFill>
              </a:rPr>
              <a:t>high </a:t>
            </a:r>
            <a:r>
              <a:rPr lang="en-CA" sz="2400" dirty="0">
                <a:solidFill>
                  <a:srgbClr val="000000"/>
                </a:solidFill>
              </a:rPr>
              <a:t>skills post-program. 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81" name="Text Box 71"/>
          <p:cNvSpPr txBox="1">
            <a:spLocks noChangeArrowheads="1"/>
          </p:cNvSpPr>
          <p:nvPr/>
        </p:nvSpPr>
        <p:spPr bwMode="auto">
          <a:xfrm>
            <a:off x="1034680" y="29826916"/>
            <a:ext cx="8280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400" dirty="0" smtClean="0">
                <a:solidFill>
                  <a:srgbClr val="000000"/>
                </a:solidFill>
              </a:rPr>
              <a:t>Eight young adults (1 female, </a:t>
            </a:r>
            <a:r>
              <a:rPr lang="en-US" sz="2400" dirty="0">
                <a:solidFill>
                  <a:srgbClr val="000000"/>
                </a:solidFill>
              </a:rPr>
              <a:t>7</a:t>
            </a:r>
            <a:r>
              <a:rPr lang="en-US" sz="2400" dirty="0" smtClean="0">
                <a:solidFill>
                  <a:srgbClr val="000000"/>
                </a:solidFill>
              </a:rPr>
              <a:t> males) between 18 and 30 years old (</a:t>
            </a:r>
            <a:r>
              <a:rPr lang="en-US" sz="2400" i="1" dirty="0" smtClean="0">
                <a:solidFill>
                  <a:srgbClr val="000000"/>
                </a:solidFill>
              </a:rPr>
              <a:t>M</a:t>
            </a:r>
            <a:r>
              <a:rPr lang="en-US" sz="2400" dirty="0" smtClean="0">
                <a:solidFill>
                  <a:srgbClr val="000000"/>
                </a:solidFill>
              </a:rPr>
              <a:t> = 19, </a:t>
            </a:r>
            <a:r>
              <a:rPr lang="en-US" sz="2400" i="1" dirty="0" smtClean="0">
                <a:solidFill>
                  <a:srgbClr val="000000"/>
                </a:solidFill>
              </a:rPr>
              <a:t>SD</a:t>
            </a:r>
            <a:r>
              <a:rPr lang="en-US" sz="2400" dirty="0" smtClean="0">
                <a:solidFill>
                  <a:srgbClr val="000000"/>
                </a:solidFill>
              </a:rPr>
              <a:t> = 1.035), who met </a:t>
            </a:r>
            <a:r>
              <a:rPr lang="en-US" sz="2400" dirty="0" smtClean="0"/>
              <a:t>criteria </a:t>
            </a:r>
            <a:r>
              <a:rPr lang="en-US" sz="2400" dirty="0"/>
              <a:t>for an ASD based on the </a:t>
            </a:r>
            <a:r>
              <a:rPr lang="en-US" sz="2400" i="1" dirty="0"/>
              <a:t>Social Communication Questionnaire</a:t>
            </a:r>
            <a:r>
              <a:rPr lang="en-US" sz="2400" dirty="0"/>
              <a:t> (SCQ; Rutter, Bailey, &amp; Lord, 2003</a:t>
            </a:r>
            <a:r>
              <a:rPr lang="en-US" sz="2400" dirty="0" smtClean="0"/>
              <a:t>)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participated in the transition support program. </a:t>
            </a:r>
            <a:r>
              <a:rPr lang="en-CA" sz="2400" dirty="0">
                <a:solidFill>
                  <a:srgbClr val="000000"/>
                </a:solidFill>
              </a:rPr>
              <a:t>The 8 young adults participated in 2 separate cohorts of 4 </a:t>
            </a:r>
            <a:r>
              <a:rPr lang="en-CA" sz="2400" dirty="0" smtClean="0">
                <a:solidFill>
                  <a:srgbClr val="000000"/>
                </a:solidFill>
              </a:rPr>
              <a:t>people. 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0" name="AutoShape 122"/>
          <p:cNvSpPr>
            <a:spLocks noChangeArrowheads="1"/>
          </p:cNvSpPr>
          <p:nvPr/>
        </p:nvSpPr>
        <p:spPr bwMode="auto">
          <a:xfrm>
            <a:off x="30269928" y="24070344"/>
            <a:ext cx="8640763" cy="1008063"/>
          </a:xfrm>
          <a:prstGeom prst="roundRect">
            <a:avLst>
              <a:gd name="adj" fmla="val 50000"/>
            </a:avLst>
          </a:prstGeom>
          <a:solidFill>
            <a:srgbClr val="8C16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8099" tIns="39049" rIns="78099" bIns="39049" anchor="ctr"/>
          <a:lstStyle/>
          <a:p>
            <a:pPr algn="ctr" defTabSz="781050"/>
            <a:r>
              <a:rPr lang="en-US" sz="2900" b="1" dirty="0" smtClean="0">
                <a:solidFill>
                  <a:schemeClr val="bg1"/>
                </a:solidFill>
              </a:rPr>
              <a:t>Future Directions</a:t>
            </a:r>
            <a:endParaRPr lang="en-US" sz="2900" b="1" dirty="0">
              <a:solidFill>
                <a:schemeClr val="bg1"/>
              </a:solidFill>
            </a:endParaRPr>
          </a:p>
        </p:txBody>
      </p:sp>
      <p:sp>
        <p:nvSpPr>
          <p:cNvPr id="82" name="TextBox 11"/>
          <p:cNvSpPr txBox="1">
            <a:spLocks noChangeArrowheads="1"/>
          </p:cNvSpPr>
          <p:nvPr/>
        </p:nvSpPr>
        <p:spPr bwMode="auto">
          <a:xfrm>
            <a:off x="30341936" y="25006448"/>
            <a:ext cx="8558213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E195A4"/>
              </a:buClr>
            </a:pPr>
            <a:endParaRPr lang="en-CA" sz="1200" i="1" dirty="0" smtClean="0">
              <a:solidFill>
                <a:srgbClr val="FF0000"/>
              </a:solidFill>
            </a:endParaRPr>
          </a:p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US" sz="2400" dirty="0" smtClean="0"/>
              <a:t>We will continue to recruit 32 young adults with ASD using a “</a:t>
            </a:r>
            <a:r>
              <a:rPr lang="en-US" sz="2400" dirty="0"/>
              <a:t>staggered enrollment trial,” a variant </a:t>
            </a:r>
            <a:r>
              <a:rPr lang="en-US" sz="2400" dirty="0" smtClean="0"/>
              <a:t>of an RCT, to more comprehensively test the effectiveness and social validity of our program.</a:t>
            </a:r>
          </a:p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US" sz="2400" dirty="0" smtClean="0"/>
              <a:t>Objective outcome measures will be employed, including social problem solving stories, quality of life and self-determination measures. </a:t>
            </a:r>
          </a:p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US" sz="2400" dirty="0" smtClean="0"/>
              <a:t>Content specific assessment questions will be included within each module. </a:t>
            </a:r>
          </a:p>
        </p:txBody>
      </p:sp>
      <p:sp>
        <p:nvSpPr>
          <p:cNvPr id="78" name="Text Box 71"/>
          <p:cNvSpPr txBox="1">
            <a:spLocks noChangeArrowheads="1"/>
          </p:cNvSpPr>
          <p:nvPr/>
        </p:nvSpPr>
        <p:spPr bwMode="auto">
          <a:xfrm>
            <a:off x="10683752" y="10394048"/>
            <a:ext cx="8280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284663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2846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buClr>
                <a:srgbClr val="E195A4"/>
              </a:buClr>
              <a:buSzPct val="100000"/>
              <a:buFont typeface="Wingdings" charset="2"/>
              <a:buChar char="§"/>
            </a:pPr>
            <a:r>
              <a:rPr lang="en-CA" sz="2400" dirty="0" smtClean="0">
                <a:solidFill>
                  <a:srgbClr val="000000"/>
                </a:solidFill>
              </a:rPr>
              <a:t>Overall, low average to very superior verbal IQs and average to superior nonverbal IQs</a:t>
            </a:r>
          </a:p>
          <a:p>
            <a:pPr marL="342900" indent="-342900" eaLnBrk="1" hangingPunct="1">
              <a:spcBef>
                <a:spcPts val="0"/>
              </a:spcBef>
              <a:buClr>
                <a:srgbClr val="E195A4"/>
              </a:buClr>
              <a:buSzPct val="100000"/>
              <a:buFont typeface="Wingdings" charset="2"/>
              <a:buChar char="§"/>
            </a:pPr>
            <a:r>
              <a:rPr lang="en-CA" sz="2400" dirty="0" smtClean="0">
                <a:solidFill>
                  <a:srgbClr val="000000"/>
                </a:solidFill>
              </a:rPr>
              <a:t>All participants were either entering or attending college (post high school) or university</a:t>
            </a:r>
          </a:p>
          <a:p>
            <a:pPr marL="342900" indent="-342900" eaLnBrk="1" hangingPunct="1">
              <a:spcBef>
                <a:spcPts val="0"/>
              </a:spcBef>
              <a:buClr>
                <a:srgbClr val="E195A4"/>
              </a:buClr>
              <a:buSzPct val="100000"/>
              <a:buFont typeface="Wingdings" charset="2"/>
              <a:buChar char="§"/>
            </a:pPr>
            <a:r>
              <a:rPr lang="en-CA" sz="2400" dirty="0" smtClean="0">
                <a:solidFill>
                  <a:srgbClr val="000000"/>
                </a:solidFill>
              </a:rPr>
              <a:t>Only 2 participants had part-time jobs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9" name="TextBox 3"/>
          <p:cNvSpPr txBox="1">
            <a:spLocks noChangeArrowheads="1"/>
          </p:cNvSpPr>
          <p:nvPr/>
        </p:nvSpPr>
        <p:spPr bwMode="auto">
          <a:xfrm>
            <a:off x="10719321" y="29358861"/>
            <a:ext cx="8461375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Clr>
                <a:srgbClr val="E195A4"/>
              </a:buClr>
            </a:pPr>
            <a:endParaRPr lang="en-CA" altLang="ja-JP" sz="2400" dirty="0" smtClean="0"/>
          </a:p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CA" altLang="ja-JP" sz="2400" dirty="0" smtClean="0"/>
              <a:t>The </a:t>
            </a:r>
            <a:r>
              <a:rPr lang="en-CA" altLang="ja-JP" sz="2400" dirty="0"/>
              <a:t>young adults participated in </a:t>
            </a:r>
            <a:r>
              <a:rPr lang="en-CA" altLang="ja-JP" sz="2400" dirty="0" smtClean="0"/>
              <a:t>the </a:t>
            </a:r>
            <a:r>
              <a:rPr lang="en-US" sz="2400" dirty="0" smtClean="0"/>
              <a:t>10</a:t>
            </a:r>
            <a:r>
              <a:rPr lang="en-US" sz="2400" dirty="0"/>
              <a:t>-week Transition Support Program </a:t>
            </a:r>
            <a:r>
              <a:rPr lang="en-US" sz="2400" dirty="0" smtClean="0"/>
              <a:t>(2-hour per week in a group </a:t>
            </a:r>
            <a:r>
              <a:rPr lang="en-US" sz="2400" dirty="0"/>
              <a:t>session </a:t>
            </a:r>
            <a:r>
              <a:rPr lang="en-US" sz="2400" dirty="0" smtClean="0"/>
              <a:t>with 4</a:t>
            </a:r>
            <a:r>
              <a:rPr lang="en-US" sz="2400" dirty="0"/>
              <a:t> </a:t>
            </a:r>
            <a:r>
              <a:rPr lang="en-US" sz="2400" dirty="0" smtClean="0"/>
              <a:t>participants, </a:t>
            </a:r>
            <a:r>
              <a:rPr lang="en-US" sz="2400" dirty="0"/>
              <a:t>led by two facilitators) </a:t>
            </a:r>
            <a:endParaRPr lang="en-CA" altLang="ja-JP" sz="2400" dirty="0" smtClean="0"/>
          </a:p>
          <a:p>
            <a:pPr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CA" altLang="ja-JP" sz="2400" dirty="0" smtClean="0"/>
              <a:t>Participants completed a post-program evaluation and self-report of their skill level across the three domains.</a:t>
            </a:r>
          </a:p>
          <a:p>
            <a:pPr lvl="1" eaLnBrk="1" hangingPunct="1">
              <a:buClr>
                <a:srgbClr val="E195A4"/>
              </a:buClr>
              <a:buFont typeface="Wingdings" charset="0"/>
              <a:buChar char="§"/>
            </a:pPr>
            <a:r>
              <a:rPr lang="en-US" sz="2400" i="1" dirty="0" smtClean="0"/>
              <a:t>“For each of the areas listed below, please circle the response that best represents </a:t>
            </a:r>
            <a:r>
              <a:rPr lang="en-US" sz="2400" b="1" i="1" dirty="0" smtClean="0"/>
              <a:t>your skills in the area (low, medium, high</a:t>
            </a:r>
            <a:r>
              <a:rPr lang="en-US" sz="2400" i="1" dirty="0" smtClean="0"/>
              <a:t>).” </a:t>
            </a:r>
            <a:r>
              <a:rPr lang="en-CA" altLang="ja-JP" sz="2400" dirty="0" smtClean="0"/>
              <a:t> </a:t>
            </a:r>
            <a:endParaRPr lang="en-CA" altLang="ja-JP" sz="2400" dirty="0"/>
          </a:p>
          <a:p>
            <a:pPr eaLnBrk="1" hangingPunct="1">
              <a:buClr>
                <a:srgbClr val="EE8FE7"/>
              </a:buClr>
              <a:buFont typeface="Wingdings" charset="0"/>
              <a:buChar char="§"/>
            </a:pPr>
            <a:endParaRPr lang="en-CA" sz="2800" dirty="0"/>
          </a:p>
        </p:txBody>
      </p:sp>
      <p:graphicFrame>
        <p:nvGraphicFramePr>
          <p:cNvPr id="86" name="Picture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945045"/>
              </p:ext>
            </p:extLst>
          </p:nvPr>
        </p:nvGraphicFramePr>
        <p:xfrm>
          <a:off x="10899776" y="26374600"/>
          <a:ext cx="8136905" cy="30617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04256"/>
                <a:gridCol w="3096344"/>
                <a:gridCol w="2736305"/>
              </a:tblGrid>
              <a:tr h="653792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latin typeface="Arial"/>
                          <a:cs typeface="Arial"/>
                        </a:rPr>
                        <a:t>Domain</a:t>
                      </a:r>
                      <a:r>
                        <a:rPr lang="en-CA" sz="1800" baseline="0" dirty="0" smtClean="0">
                          <a:latin typeface="Arial"/>
                          <a:cs typeface="Arial"/>
                        </a:rPr>
                        <a:t> </a:t>
                      </a:r>
                      <a:endParaRPr lang="en-CA" sz="1800" dirty="0">
                        <a:latin typeface="Arial"/>
                        <a:cs typeface="Arial"/>
                      </a:endParaRPr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latin typeface="Arial"/>
                          <a:cs typeface="Arial"/>
                        </a:rPr>
                        <a:t>Cohort</a:t>
                      </a:r>
                      <a:r>
                        <a:rPr lang="en-CA" sz="1800" baseline="0" dirty="0" smtClean="0">
                          <a:latin typeface="Arial"/>
                          <a:cs typeface="Arial"/>
                        </a:rPr>
                        <a:t> 1 </a:t>
                      </a:r>
                      <a:endParaRPr lang="en-CA" sz="1800" dirty="0">
                        <a:latin typeface="Arial"/>
                        <a:cs typeface="Arial"/>
                      </a:endParaRPr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latin typeface="Arial"/>
                          <a:cs typeface="Arial"/>
                        </a:rPr>
                        <a:t>Cohort</a:t>
                      </a:r>
                      <a:r>
                        <a:rPr lang="en-CA" sz="1800" baseline="0" dirty="0" smtClean="0">
                          <a:latin typeface="Arial"/>
                          <a:cs typeface="Arial"/>
                        </a:rPr>
                        <a:t> 2 </a:t>
                      </a:r>
                      <a:endParaRPr lang="en-CA" sz="1800" dirty="0">
                        <a:latin typeface="Arial"/>
                        <a:cs typeface="Arial"/>
                      </a:endParaRPr>
                    </a:p>
                  </a:txBody>
                  <a:tcPr marL="79888" marR="79888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CA" sz="2000" b="1" dirty="0" smtClean="0">
                          <a:latin typeface="Arial"/>
                          <a:cs typeface="Arial"/>
                        </a:rPr>
                        <a:t>Social Communication</a:t>
                      </a:r>
                      <a:endParaRPr lang="en-CA" sz="2000" b="1" dirty="0">
                        <a:latin typeface="Arial"/>
                        <a:cs typeface="Arial"/>
                      </a:endParaRPr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Initiating, Perspective</a:t>
                      </a:r>
                      <a:r>
                        <a:rPr lang="en-US" sz="2000" baseline="0" dirty="0" smtClean="0"/>
                        <a:t> Taking &amp; Impression Making</a:t>
                      </a:r>
                      <a:endParaRPr lang="en-US" sz="2000" dirty="0"/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Initiating,</a:t>
                      </a:r>
                      <a:r>
                        <a:rPr lang="en-US" sz="2000" baseline="0" dirty="0" smtClean="0"/>
                        <a:t> Impression Making, Listening, Perspective Taking</a:t>
                      </a:r>
                      <a:endParaRPr lang="en-US" sz="2000" dirty="0"/>
                    </a:p>
                  </a:txBody>
                  <a:tcPr marL="79888" marR="79888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CA" sz="2000" b="1" dirty="0" smtClean="0">
                          <a:latin typeface="Arial"/>
                          <a:cs typeface="Arial"/>
                        </a:rPr>
                        <a:t>Self-Determination</a:t>
                      </a:r>
                      <a:endParaRPr lang="en-CA" sz="2000" b="1" dirty="0">
                        <a:latin typeface="Arial"/>
                        <a:cs typeface="Arial"/>
                      </a:endParaRPr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Sensory,</a:t>
                      </a:r>
                      <a:r>
                        <a:rPr lang="en-US" sz="2000" baseline="0" dirty="0" smtClean="0"/>
                        <a:t> Self-Advocacy, Choices &amp; Problem Solving</a:t>
                      </a:r>
                      <a:endParaRPr lang="en-US" sz="2000" dirty="0"/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Self-Regulation &amp;</a:t>
                      </a:r>
                      <a:r>
                        <a:rPr lang="en-US" sz="2000" baseline="0" dirty="0" smtClean="0"/>
                        <a:t> Choice Making</a:t>
                      </a:r>
                      <a:endParaRPr lang="en-US" sz="2000" dirty="0"/>
                    </a:p>
                  </a:txBody>
                  <a:tcPr marL="79888" marR="79888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CA" sz="2000" b="1" dirty="0" smtClean="0">
                          <a:latin typeface="Arial"/>
                          <a:cs typeface="Arial"/>
                        </a:rPr>
                        <a:t>Working with Others</a:t>
                      </a:r>
                      <a:endParaRPr lang="en-CA" sz="2000" b="1" dirty="0">
                        <a:latin typeface="Arial"/>
                        <a:cs typeface="Arial"/>
                      </a:endParaRPr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Conflict</a:t>
                      </a:r>
                      <a:r>
                        <a:rPr lang="en-US" sz="2000" baseline="0" dirty="0" smtClean="0"/>
                        <a:t> &amp; Partners</a:t>
                      </a:r>
                      <a:endParaRPr lang="en-US" sz="2000" dirty="0"/>
                    </a:p>
                  </a:txBody>
                  <a:tcPr marL="79888" marR="79888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Conflict, Partners &amp; Teamwork</a:t>
                      </a:r>
                      <a:endParaRPr lang="en-US" sz="2000" dirty="0"/>
                    </a:p>
                  </a:txBody>
                  <a:tcPr marL="79888" marR="79888"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07662" y="16581512"/>
            <a:ext cx="8012994" cy="8712968"/>
          </a:xfrm>
          <a:prstGeom prst="rect">
            <a:avLst/>
          </a:prstGeom>
        </p:spPr>
      </p:pic>
      <p:graphicFrame>
        <p:nvGraphicFramePr>
          <p:cNvPr id="77" name="Chart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7501447"/>
              </p:ext>
            </p:extLst>
          </p:nvPr>
        </p:nvGraphicFramePr>
        <p:xfrm>
          <a:off x="21124912" y="10964888"/>
          <a:ext cx="72008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2" name="Chart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322793"/>
              </p:ext>
            </p:extLst>
          </p:nvPr>
        </p:nvGraphicFramePr>
        <p:xfrm>
          <a:off x="21124912" y="15213360"/>
          <a:ext cx="72008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3" name="Chart 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366592"/>
              </p:ext>
            </p:extLst>
          </p:nvPr>
        </p:nvGraphicFramePr>
        <p:xfrm>
          <a:off x="21340936" y="22846208"/>
          <a:ext cx="727280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94" name="Chart 9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974713"/>
              </p:ext>
            </p:extLst>
          </p:nvPr>
        </p:nvGraphicFramePr>
        <p:xfrm>
          <a:off x="21196920" y="26950664"/>
          <a:ext cx="734481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95" name="Chart 9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7193825"/>
              </p:ext>
            </p:extLst>
          </p:nvPr>
        </p:nvGraphicFramePr>
        <p:xfrm>
          <a:off x="31134024" y="8084568"/>
          <a:ext cx="72008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96" name="Chart 9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07801"/>
              </p:ext>
            </p:extLst>
          </p:nvPr>
        </p:nvGraphicFramePr>
        <p:xfrm>
          <a:off x="31062016" y="12261032"/>
          <a:ext cx="72008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899776" y="6748354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Table 1. Participant Characteristics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899776" y="9993651"/>
            <a:ext cx="81369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smtClean="0"/>
              <a:t>Note: </a:t>
            </a:r>
            <a:r>
              <a:rPr lang="en-US" sz="1500" dirty="0" smtClean="0"/>
              <a:t>* Standard Score ** Percentile</a:t>
            </a:r>
            <a:endParaRPr lang="en-US" sz="15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6406</TotalTime>
  <Words>1426</Words>
  <Application>Microsoft Macintosh PowerPoint</Application>
  <PresentationFormat>Custom</PresentationFormat>
  <Paragraphs>139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Concordia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Quinlan</dc:creator>
  <cp:lastModifiedBy>Keeley White</cp:lastModifiedBy>
  <cp:revision>246</cp:revision>
  <cp:lastPrinted>2013-04-16T18:50:11Z</cp:lastPrinted>
  <dcterms:modified xsi:type="dcterms:W3CDTF">2014-06-10T23:29:23Z</dcterms:modified>
</cp:coreProperties>
</file>